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AA87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660"/>
  </p:normalViewPr>
  <p:slideViewPr>
    <p:cSldViewPr>
      <p:cViewPr varScale="1">
        <p:scale>
          <a:sx n="57" d="100"/>
          <a:sy n="57" d="100"/>
        </p:scale>
        <p:origin x="-129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D1E86-4CE9-4106-B36A-B1D62880F9D6}"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D1E86-4CE9-4106-B36A-B1D62880F9D6}"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D1E86-4CE9-4106-B36A-B1D62880F9D6}"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D1E86-4CE9-4106-B36A-B1D62880F9D6}"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D1E86-4CE9-4106-B36A-B1D62880F9D6}"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D1E86-4CE9-4106-B36A-B1D62880F9D6}"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D1E86-4CE9-4106-B36A-B1D62880F9D6}"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D1E86-4CE9-4106-B36A-B1D62880F9D6}"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1E86-4CE9-4106-B36A-B1D62880F9D6}"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D1E86-4CE9-4106-B36A-B1D62880F9D6}"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D1E86-4CE9-4106-B36A-B1D62880F9D6}"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7A9AE-D3B5-42F6-9E18-A95B285BE3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8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D1E86-4CE9-4106-B36A-B1D62880F9D6}" type="datetimeFigureOut">
              <a:rPr lang="en-US" smtClean="0"/>
              <a:pPr/>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7A9AE-D3B5-42F6-9E18-A95B285BE3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slide" Target="slide7.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33.png"/><Relationship Id="rId5" Type="http://schemas.openxmlformats.org/officeDocument/2006/relationships/slide" Target="slide3.xml"/><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slide" Target="slide7.xml"/><Relationship Id="rId12" Type="http://schemas.openxmlformats.org/officeDocument/2006/relationships/image" Target="../media/image37.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36.png"/><Relationship Id="rId5" Type="http://schemas.openxmlformats.org/officeDocument/2006/relationships/image" Target="../media/image6.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34.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7.xml"/><Relationship Id="rId5" Type="http://schemas.openxmlformats.org/officeDocument/2006/relationships/image" Target="../media/image42.jpeg"/><Relationship Id="rId10" Type="http://schemas.openxmlformats.org/officeDocument/2006/relationships/image" Target="../media/image45.png"/><Relationship Id="rId4" Type="http://schemas.openxmlformats.org/officeDocument/2006/relationships/audio" Target="../media/audio1.wav"/><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48.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49.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1.wav"/><Relationship Id="rId7" Type="http://schemas.openxmlformats.org/officeDocument/2006/relationships/image" Target="../media/image54.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audio" Target="../media/audio1.wav"/><Relationship Id="rId7"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slide" Target="slide21.xml"/><Relationship Id="rId4" Type="http://schemas.openxmlformats.org/officeDocument/2006/relationships/image" Target="../media/image5.png"/><Relationship Id="rId9"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audio" Target="../media/audio1.wav"/><Relationship Id="rId7" Type="http://schemas.openxmlformats.org/officeDocument/2006/relationships/image" Target="../media/image58.jpe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audio" Target="../media/audio1.wav"/><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slide" Target="slide7.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18" Type="http://schemas.openxmlformats.org/officeDocument/2006/relationships/slide" Target="slide16.xml"/><Relationship Id="rId3" Type="http://schemas.openxmlformats.org/officeDocument/2006/relationships/audio" Target="../media/audio1.wav"/><Relationship Id="rId21" Type="http://schemas.openxmlformats.org/officeDocument/2006/relationships/slide" Target="slide19.xml"/><Relationship Id="rId7" Type="http://schemas.openxmlformats.org/officeDocument/2006/relationships/image" Target="../media/image4.png"/><Relationship Id="rId12" Type="http://schemas.openxmlformats.org/officeDocument/2006/relationships/slide" Target="slide11.xml"/><Relationship Id="rId17" Type="http://schemas.openxmlformats.org/officeDocument/2006/relationships/slide" Target="slide15.xml"/><Relationship Id="rId2" Type="http://schemas.openxmlformats.org/officeDocument/2006/relationships/slide" Target="slide3.xml"/><Relationship Id="rId16" Type="http://schemas.openxmlformats.org/officeDocument/2006/relationships/slide" Target="slide22.xml"/><Relationship Id="rId20"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image" Target="../media/image6.png"/><Relationship Id="rId15" Type="http://schemas.openxmlformats.org/officeDocument/2006/relationships/slide" Target="slide14.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image" Target="../media/image5.png"/><Relationship Id="rId9" Type="http://schemas.openxmlformats.org/officeDocument/2006/relationships/slide" Target="slide9.xml"/><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143000"/>
            <a:ext cx="6179320" cy="1754326"/>
          </a:xfrm>
          <a:prstGeom prst="rect">
            <a:avLst/>
          </a:prstGeom>
          <a:noFill/>
        </p:spPr>
        <p:txBody>
          <a:bodyPr wrap="none" lIns="91440" tIns="45720" rIns="91440" bIns="45720">
            <a:spAutoFit/>
          </a:bodyPr>
          <a:lstStyle/>
          <a:p>
            <a:pPr algn="ctr"/>
            <a:r>
              <a:rPr lang="en-US" sz="54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rPr>
              <a:t>Mesopotamia and</a:t>
            </a: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rPr>
              <a:t> the </a:t>
            </a:r>
          </a:p>
          <a:p>
            <a:pPr algn="ctr"/>
            <a:r>
              <a:rPr lang="en-US" sz="54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rPr>
              <a:t>Fertile Crescent</a:t>
            </a:r>
          </a:p>
        </p:txBody>
      </p:sp>
      <p:sp>
        <p:nvSpPr>
          <p:cNvPr id="5" name="Rectangle 4">
            <a:hlinkClick r:id="" action="ppaction://hlinkshowjump?jump=nextslide"/>
          </p:cNvPr>
          <p:cNvSpPr/>
          <p:nvPr/>
        </p:nvSpPr>
        <p:spPr>
          <a:xfrm>
            <a:off x="3657600" y="3886200"/>
            <a:ext cx="2082621"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ENTER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3429000" y="381000"/>
            <a:ext cx="2199641" cy="707886"/>
          </a:xfrm>
          <a:prstGeom prst="rect">
            <a:avLst/>
          </a:prstGeom>
        </p:spPr>
        <p:txBody>
          <a:bodyPr wrap="none">
            <a:spAutoFit/>
          </a:bodyPr>
          <a:lstStyle/>
          <a:p>
            <a:pPr algn="ctr"/>
            <a:r>
              <a:rPr lang="en-US" sz="4000" b="1" cap="all" dirty="0" smtClean="0">
                <a:ln w="0"/>
                <a:solidFill>
                  <a:schemeClr val="accent4">
                    <a:lumMod val="75000"/>
                  </a:schemeClr>
                </a:solidFill>
                <a:effectLst>
                  <a:reflection blurRad="12700" stA="50000" endPos="50000" dist="5000" dir="5400000" sy="-100000" rotWithShape="0"/>
                </a:effectLst>
                <a:latin typeface="Adobe Garamond Pro" pitchFamily="18" charset="0"/>
              </a:rPr>
              <a:t>CANALS</a:t>
            </a:r>
            <a:endParaRPr lang="en-US" sz="4000" b="1" cap="all" dirty="0">
              <a:ln w="0"/>
              <a:solidFill>
                <a:schemeClr val="accent4">
                  <a:lumMod val="75000"/>
                </a:schemeClr>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762000" y="1447800"/>
            <a:ext cx="4677819" cy="461665"/>
          </a:xfrm>
          <a:prstGeom prst="rect">
            <a:avLst/>
          </a:prstGeom>
          <a:noFill/>
        </p:spPr>
        <p:txBody>
          <a:bodyPr wrap="none" rtlCol="0">
            <a:spAutoFit/>
          </a:bodyPr>
          <a:lstStyle/>
          <a:p>
            <a:r>
              <a:rPr lang="en-US" sz="2400" dirty="0" smtClean="0"/>
              <a:t>Canals are human made waterways.</a:t>
            </a:r>
            <a:endParaRPr lang="en-US" sz="2400" dirty="0"/>
          </a:p>
        </p:txBody>
      </p:sp>
      <p:pic>
        <p:nvPicPr>
          <p:cNvPr id="5122" name="Picture 2"/>
          <p:cNvPicPr>
            <a:picLocks noChangeAspect="1" noChangeArrowheads="1"/>
          </p:cNvPicPr>
          <p:nvPr/>
        </p:nvPicPr>
        <p:blipFill>
          <a:blip r:embed="rId7" cstate="print"/>
          <a:srcRect/>
          <a:stretch>
            <a:fillRect/>
          </a:stretch>
        </p:blipFill>
        <p:spPr bwMode="auto">
          <a:xfrm>
            <a:off x="6553200" y="1600200"/>
            <a:ext cx="2133600" cy="2987040"/>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8" cstate="print"/>
          <a:srcRect/>
          <a:stretch>
            <a:fillRect/>
          </a:stretch>
        </p:blipFill>
        <p:spPr bwMode="auto">
          <a:xfrm>
            <a:off x="5257800" y="3276600"/>
            <a:ext cx="2175616" cy="290512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04800" y="2286000"/>
            <a:ext cx="5224635" cy="923330"/>
          </a:xfrm>
          <a:prstGeom prst="rect">
            <a:avLst/>
          </a:prstGeom>
          <a:noFill/>
        </p:spPr>
        <p:txBody>
          <a:bodyPr wrap="none" rtlCol="0">
            <a:spAutoFit/>
          </a:bodyPr>
          <a:lstStyle/>
          <a:p>
            <a:r>
              <a:rPr lang="en-US" dirty="0" smtClean="0">
                <a:solidFill>
                  <a:schemeClr val="accent6">
                    <a:lumMod val="75000"/>
                  </a:schemeClr>
                </a:solidFill>
              </a:rPr>
              <a:t>The Mesopotamians used canals to irrigate their land.</a:t>
            </a:r>
          </a:p>
          <a:p>
            <a:r>
              <a:rPr lang="en-US" dirty="0" smtClean="0">
                <a:solidFill>
                  <a:schemeClr val="accent6">
                    <a:lumMod val="75000"/>
                  </a:schemeClr>
                </a:solidFill>
              </a:rPr>
              <a:t>They dug canals and ditches that brought water to </a:t>
            </a:r>
          </a:p>
          <a:p>
            <a:r>
              <a:rPr lang="en-US" dirty="0" smtClean="0">
                <a:solidFill>
                  <a:schemeClr val="accent6">
                    <a:lumMod val="75000"/>
                  </a:schemeClr>
                </a:solidFill>
              </a:rPr>
              <a:t>their fields.  </a:t>
            </a:r>
            <a:endParaRPr lang="en-US" dirty="0">
              <a:solidFill>
                <a:schemeClr val="accent6">
                  <a:lumMod val="75000"/>
                </a:schemeClr>
              </a:solidFill>
            </a:endParaRPr>
          </a:p>
        </p:txBody>
      </p:sp>
      <p:pic>
        <p:nvPicPr>
          <p:cNvPr id="5124" name="Picture 4"/>
          <p:cNvPicPr>
            <a:picLocks noChangeAspect="1" noChangeArrowheads="1"/>
          </p:cNvPicPr>
          <p:nvPr/>
        </p:nvPicPr>
        <p:blipFill>
          <a:blip r:embed="rId9" cstate="print"/>
          <a:srcRect/>
          <a:stretch>
            <a:fillRect/>
          </a:stretch>
        </p:blipFill>
        <p:spPr bwMode="auto">
          <a:xfrm>
            <a:off x="1752600" y="3276600"/>
            <a:ext cx="2364909" cy="1771650"/>
          </a:xfrm>
          <a:prstGeom prst="rect">
            <a:avLst/>
          </a:prstGeom>
          <a:noFill/>
          <a:ln w="9525">
            <a:noFill/>
            <a:miter lim="800000"/>
            <a:headEnd/>
            <a:tailEnd/>
          </a:ln>
        </p:spPr>
      </p:pic>
      <p:pic>
        <p:nvPicPr>
          <p:cNvPr id="5125" name="Picture 5"/>
          <p:cNvPicPr>
            <a:picLocks noChangeAspect="1" noChangeArrowheads="1"/>
          </p:cNvPicPr>
          <p:nvPr/>
        </p:nvPicPr>
        <p:blipFill>
          <a:blip r:embed="rId10" cstate="print"/>
          <a:srcRect/>
          <a:stretch>
            <a:fillRect/>
          </a:stretch>
        </p:blipFill>
        <p:spPr bwMode="auto">
          <a:xfrm rot="20463659">
            <a:off x="6143570" y="4932795"/>
            <a:ext cx="485775" cy="843714"/>
          </a:xfrm>
          <a:prstGeom prst="rect">
            <a:avLst/>
          </a:prstGeom>
          <a:noFill/>
          <a:ln w="9525">
            <a:noFill/>
            <a:miter lim="800000"/>
            <a:headEnd/>
            <a:tailEnd/>
          </a:ln>
        </p:spPr>
      </p:pic>
      <p:pic>
        <p:nvPicPr>
          <p:cNvPr id="11" name="Picture 5"/>
          <p:cNvPicPr>
            <a:picLocks noChangeAspect="1" noChangeArrowheads="1"/>
          </p:cNvPicPr>
          <p:nvPr/>
        </p:nvPicPr>
        <p:blipFill>
          <a:blip r:embed="rId11" cstate="print"/>
          <a:srcRect/>
          <a:stretch>
            <a:fillRect/>
          </a:stretch>
        </p:blipFill>
        <p:spPr bwMode="auto">
          <a:xfrm rot="841648">
            <a:off x="7467714" y="2018384"/>
            <a:ext cx="390186" cy="677691"/>
          </a:xfrm>
          <a:prstGeom prst="rect">
            <a:avLst/>
          </a:prstGeom>
          <a:noFill/>
          <a:ln w="9525">
            <a:noFill/>
            <a:miter lim="800000"/>
            <a:headEnd/>
            <a:tailEnd/>
          </a:ln>
        </p:spPr>
      </p:pic>
      <p:pic>
        <p:nvPicPr>
          <p:cNvPr id="12" name="Picture 5"/>
          <p:cNvPicPr>
            <a:picLocks noChangeAspect="1" noChangeArrowheads="1"/>
          </p:cNvPicPr>
          <p:nvPr/>
        </p:nvPicPr>
        <p:blipFill>
          <a:blip r:embed="rId12" cstate="print"/>
          <a:srcRect/>
          <a:stretch>
            <a:fillRect/>
          </a:stretch>
        </p:blipFill>
        <p:spPr bwMode="auto">
          <a:xfrm rot="20204593">
            <a:off x="2046890" y="3488551"/>
            <a:ext cx="469414" cy="815297"/>
          </a:xfrm>
          <a:prstGeom prst="rect">
            <a:avLst/>
          </a:prstGeom>
          <a:noFill/>
          <a:ln w="9525">
            <a:noFill/>
            <a:miter lim="800000"/>
            <a:headEnd/>
            <a:tailEnd/>
          </a:ln>
        </p:spPr>
      </p:pic>
      <p:sp>
        <p:nvSpPr>
          <p:cNvPr id="13" name="TextBox 12"/>
          <p:cNvSpPr txBox="1"/>
          <p:nvPr/>
        </p:nvSpPr>
        <p:spPr>
          <a:xfrm>
            <a:off x="1600200" y="5257800"/>
            <a:ext cx="3587713" cy="954107"/>
          </a:xfrm>
          <a:prstGeom prst="rect">
            <a:avLst/>
          </a:prstGeom>
          <a:noFill/>
        </p:spPr>
        <p:txBody>
          <a:bodyPr wrap="none" rtlCol="0">
            <a:spAutoFit/>
          </a:bodyPr>
          <a:lstStyle/>
          <a:p>
            <a:pPr algn="ctr"/>
            <a:r>
              <a:rPr lang="en-US" sz="2800" dirty="0" smtClean="0"/>
              <a:t>Imagine a </a:t>
            </a:r>
            <a:r>
              <a:rPr lang="en-US" sz="2800" dirty="0" smtClean="0">
                <a:solidFill>
                  <a:srgbClr val="FF0000"/>
                </a:solidFill>
              </a:rPr>
              <a:t>CAN</a:t>
            </a:r>
            <a:r>
              <a:rPr lang="en-US" sz="2800" dirty="0" smtClean="0"/>
              <a:t> floating </a:t>
            </a:r>
          </a:p>
          <a:p>
            <a:pPr algn="ctr"/>
            <a:r>
              <a:rPr lang="en-US" sz="2800" dirty="0" smtClean="0"/>
              <a:t>down a </a:t>
            </a:r>
            <a:r>
              <a:rPr lang="en-US" sz="2800" dirty="0" err="1" smtClean="0">
                <a:solidFill>
                  <a:srgbClr val="FF0000"/>
                </a:solidFill>
              </a:rPr>
              <a:t>CAN</a:t>
            </a:r>
            <a:r>
              <a:rPr lang="en-US" sz="2800" dirty="0" err="1" smtClean="0"/>
              <a:t>al</a:t>
            </a:r>
            <a:endParaRPr lang="en-US" sz="2800" dirty="0"/>
          </a:p>
        </p:txBody>
      </p:sp>
      <p:pic>
        <p:nvPicPr>
          <p:cNvPr id="14" name="Picture 3">
            <a:hlinkClick r:id="rId13" action="ppaction://hlinksldjump"/>
          </p:cNvPr>
          <p:cNvPicPr>
            <a:picLocks noChangeAspect="1" noChangeArrowheads="1"/>
          </p:cNvPicPr>
          <p:nvPr/>
        </p:nvPicPr>
        <p:blipFill>
          <a:blip r:embed="rId14"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2000" fill="hold"/>
                                        <p:tgtEl>
                                          <p:spTgt spid="5124"/>
                                        </p:tgtEl>
                                        <p:attrNameLst>
                                          <p:attrName>ppt_x</p:attrName>
                                        </p:attrNameLst>
                                      </p:cBhvr>
                                      <p:tavLst>
                                        <p:tav tm="0">
                                          <p:val>
                                            <p:strVal val="#ppt_x"/>
                                          </p:val>
                                        </p:tav>
                                        <p:tav tm="100000">
                                          <p:val>
                                            <p:strVal val="#ppt_x"/>
                                          </p:val>
                                        </p:tav>
                                      </p:tavLst>
                                    </p:anim>
                                    <p:anim calcmode="lin" valueType="num">
                                      <p:cBhvr additive="base">
                                        <p:cTn id="12" dur="2000" fill="hold"/>
                                        <p:tgtEl>
                                          <p:spTgt spid="51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par>
                                <p:cTn id="18" presetID="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0-#ppt_w/2"/>
                                          </p:val>
                                        </p:tav>
                                        <p:tav tm="100000">
                                          <p:val>
                                            <p:strVal val="#ppt_x"/>
                                          </p:val>
                                        </p:tav>
                                      </p:tavLst>
                                    </p:anim>
                                    <p:anim calcmode="lin" valueType="num">
                                      <p:cBhvr additive="base">
                                        <p:cTn id="21" dur="20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2000" fill="hold"/>
                                        <p:tgtEl>
                                          <p:spTgt spid="5125"/>
                                        </p:tgtEl>
                                        <p:attrNameLst>
                                          <p:attrName>ppt_x</p:attrName>
                                        </p:attrNameLst>
                                      </p:cBhvr>
                                      <p:tavLst>
                                        <p:tav tm="0">
                                          <p:val>
                                            <p:strVal val="#ppt_x"/>
                                          </p:val>
                                        </p:tav>
                                        <p:tav tm="100000">
                                          <p:val>
                                            <p:strVal val="#ppt_x"/>
                                          </p:val>
                                        </p:tav>
                                      </p:tavLst>
                                    </p:anim>
                                    <p:anim calcmode="lin" valueType="num">
                                      <p:cBhvr additive="base">
                                        <p:cTn id="25" dur="2000" fill="hold"/>
                                        <p:tgtEl>
                                          <p:spTgt spid="5125"/>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3000" fill="hold"/>
                                        <p:tgtEl>
                                          <p:spTgt spid="11"/>
                                        </p:tgtEl>
                                        <p:attrNameLst>
                                          <p:attrName>ppt_x</p:attrName>
                                        </p:attrNameLst>
                                      </p:cBhvr>
                                      <p:tavLst>
                                        <p:tav tm="0">
                                          <p:val>
                                            <p:strVal val="1+#ppt_w/2"/>
                                          </p:val>
                                        </p:tav>
                                        <p:tav tm="100000">
                                          <p:val>
                                            <p:strVal val="#ppt_x"/>
                                          </p:val>
                                        </p:tav>
                                      </p:tavLst>
                                    </p:anim>
                                    <p:anim calcmode="lin" valueType="num">
                                      <p:cBhvr additive="base">
                                        <p:cTn id="29" dur="3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2" cstate="print"/>
          <a:srcRect/>
          <a:stretch>
            <a:fillRect/>
          </a:stretch>
        </p:blipFill>
        <p:spPr bwMode="auto">
          <a:xfrm>
            <a:off x="3581400" y="4838700"/>
            <a:ext cx="1819275" cy="2019300"/>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7315200" y="3505200"/>
            <a:ext cx="602681" cy="1233488"/>
          </a:xfrm>
          <a:prstGeom prst="rect">
            <a:avLst/>
          </a:prstGeom>
          <a:noFill/>
          <a:ln w="9525">
            <a:noFill/>
            <a:miter lim="800000"/>
            <a:headEnd/>
            <a:tailEnd/>
          </a:ln>
        </p:spPr>
      </p:pic>
      <p:pic>
        <p:nvPicPr>
          <p:cNvPr id="6152" name="Picture 8"/>
          <p:cNvPicPr>
            <a:picLocks noChangeAspect="1" noChangeArrowheads="1"/>
          </p:cNvPicPr>
          <p:nvPr/>
        </p:nvPicPr>
        <p:blipFill>
          <a:blip r:embed="rId2" cstate="print"/>
          <a:srcRect/>
          <a:stretch>
            <a:fillRect/>
          </a:stretch>
        </p:blipFill>
        <p:spPr bwMode="auto">
          <a:xfrm>
            <a:off x="7010400" y="4572000"/>
            <a:ext cx="909638" cy="1009650"/>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8001000" y="3962400"/>
            <a:ext cx="990600" cy="99060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181600" y="4953000"/>
            <a:ext cx="826069" cy="1690688"/>
          </a:xfrm>
          <a:prstGeom prst="rect">
            <a:avLst/>
          </a:prstGeom>
          <a:noFill/>
          <a:ln w="9525">
            <a:noFill/>
            <a:miter lim="800000"/>
            <a:headEnd/>
            <a:tailEnd/>
          </a:ln>
        </p:spPr>
      </p:pic>
      <p:pic>
        <p:nvPicPr>
          <p:cNvPr id="2" name="Picture 8">
            <a:hlinkClick r:id="rId5" action="ppaction://hlinksldjump">
              <a:snd r:embed="rId6" name="click.wav"/>
            </a:hlinkClick>
          </p:cNvPr>
          <p:cNvPicPr>
            <a:picLocks noChangeAspect="1" noChangeArrowheads="1"/>
          </p:cNvPicPr>
          <p:nvPr/>
        </p:nvPicPr>
        <p:blipFill>
          <a:blip r:embed="rId7"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6" name="click.wav"/>
            </a:hlinkClick>
          </p:cNvPr>
          <p:cNvPicPr>
            <a:picLocks noChangeAspect="1" noChangeArrowheads="1"/>
          </p:cNvPicPr>
          <p:nvPr/>
        </p:nvPicPr>
        <p:blipFill>
          <a:blip r:embed="rId8"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9" action="ppaction://hlinksldjump"/>
          </p:cNvPr>
          <p:cNvSpPr/>
          <p:nvPr/>
        </p:nvSpPr>
        <p:spPr>
          <a:xfrm>
            <a:off x="3429000" y="381000"/>
            <a:ext cx="2514600" cy="707886"/>
          </a:xfrm>
          <a:prstGeom prst="rect">
            <a:avLst/>
          </a:prstGeom>
        </p:spPr>
        <p:txBody>
          <a:bodyPr wrap="square">
            <a:spAutoFit/>
          </a:bodyPr>
          <a:lstStyle/>
          <a:p>
            <a:pPr algn="ctr"/>
            <a:r>
              <a:rPr lang="en-US" sz="4000" b="1" cap="all" dirty="0" smtClean="0">
                <a:ln w="0"/>
                <a:solidFill>
                  <a:schemeClr val="accent6">
                    <a:lumMod val="50000"/>
                  </a:schemeClr>
                </a:solidFill>
                <a:effectLst>
                  <a:reflection blurRad="12700" stA="50000" endPos="50000" dist="5000" dir="5400000" sy="-100000" rotWithShape="0"/>
                </a:effectLst>
                <a:latin typeface="Adobe Garamond Pro" pitchFamily="18" charset="0"/>
              </a:rPr>
              <a:t>SURPLUS</a:t>
            </a:r>
            <a:endParaRPr lang="en-US" sz="4000" b="1" cap="all" dirty="0">
              <a:ln w="0"/>
              <a:solidFill>
                <a:schemeClr val="accent6">
                  <a:lumMod val="50000"/>
                </a:schemeClr>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381000" y="1371600"/>
            <a:ext cx="6511141" cy="461665"/>
          </a:xfrm>
          <a:prstGeom prst="rect">
            <a:avLst/>
          </a:prstGeom>
          <a:noFill/>
        </p:spPr>
        <p:txBody>
          <a:bodyPr wrap="none" rtlCol="0">
            <a:spAutoFit/>
          </a:bodyPr>
          <a:lstStyle/>
          <a:p>
            <a:r>
              <a:rPr lang="en-US" sz="2400" dirty="0" smtClean="0"/>
              <a:t>Surplus is more of something than what is needed.</a:t>
            </a:r>
            <a:endParaRPr lang="en-US" sz="2400" dirty="0"/>
          </a:p>
        </p:txBody>
      </p:sp>
      <p:pic>
        <p:nvPicPr>
          <p:cNvPr id="6146" name="Picture 2"/>
          <p:cNvPicPr>
            <a:picLocks noChangeAspect="1" noChangeArrowheads="1"/>
          </p:cNvPicPr>
          <p:nvPr/>
        </p:nvPicPr>
        <p:blipFill>
          <a:blip r:embed="rId10" cstate="print"/>
          <a:srcRect/>
          <a:stretch>
            <a:fillRect/>
          </a:stretch>
        </p:blipFill>
        <p:spPr bwMode="auto">
          <a:xfrm>
            <a:off x="2590800" y="4953000"/>
            <a:ext cx="1428750" cy="1362075"/>
          </a:xfrm>
          <a:prstGeom prst="rect">
            <a:avLst/>
          </a:prstGeom>
          <a:noFill/>
          <a:ln w="9525">
            <a:noFill/>
            <a:miter lim="800000"/>
            <a:headEnd/>
            <a:tailEnd/>
          </a:ln>
        </p:spPr>
      </p:pic>
      <p:sp>
        <p:nvSpPr>
          <p:cNvPr id="7" name="TextBox 6"/>
          <p:cNvSpPr txBox="1"/>
          <p:nvPr/>
        </p:nvSpPr>
        <p:spPr>
          <a:xfrm rot="21063184">
            <a:off x="3586075" y="4496084"/>
            <a:ext cx="395230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“SIR! We have a SURPLUS of SLURPEES!”</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7848600" y="5029200"/>
            <a:ext cx="677144" cy="1385888"/>
          </a:xfrm>
          <a:prstGeom prst="rect">
            <a:avLst/>
          </a:prstGeom>
          <a:noFill/>
          <a:ln w="9525">
            <a:noFill/>
            <a:miter lim="800000"/>
            <a:headEnd/>
            <a:tailEnd/>
          </a:ln>
        </p:spPr>
      </p:pic>
      <p:pic>
        <p:nvPicPr>
          <p:cNvPr id="6150" name="Picture 6"/>
          <p:cNvPicPr>
            <a:picLocks noChangeAspect="1" noChangeArrowheads="1"/>
          </p:cNvPicPr>
          <p:nvPr/>
        </p:nvPicPr>
        <p:blipFill>
          <a:blip r:embed="rId11" cstate="print"/>
          <a:srcRect/>
          <a:stretch>
            <a:fillRect/>
          </a:stretch>
        </p:blipFill>
        <p:spPr bwMode="auto">
          <a:xfrm>
            <a:off x="6172200" y="5257800"/>
            <a:ext cx="1104551" cy="1430103"/>
          </a:xfrm>
          <a:prstGeom prst="rect">
            <a:avLst/>
          </a:prstGeom>
          <a:noFill/>
          <a:ln w="9525">
            <a:noFill/>
            <a:miter lim="800000"/>
            <a:headEnd/>
            <a:tailEnd/>
          </a:ln>
        </p:spPr>
      </p:pic>
      <p:sp>
        <p:nvSpPr>
          <p:cNvPr id="15" name="TextBox 14"/>
          <p:cNvSpPr txBox="1"/>
          <p:nvPr/>
        </p:nvSpPr>
        <p:spPr>
          <a:xfrm>
            <a:off x="533400" y="2362200"/>
            <a:ext cx="6473182" cy="646331"/>
          </a:xfrm>
          <a:prstGeom prst="rect">
            <a:avLst/>
          </a:prstGeom>
          <a:noFill/>
        </p:spPr>
        <p:txBody>
          <a:bodyPr wrap="none" rtlCol="0">
            <a:spAutoFit/>
          </a:bodyPr>
          <a:lstStyle/>
          <a:p>
            <a:r>
              <a:rPr lang="en-US" dirty="0" smtClean="0"/>
              <a:t>After the farmers used irrigation systems they were able to make a </a:t>
            </a:r>
          </a:p>
          <a:p>
            <a:r>
              <a:rPr lang="en-US" dirty="0" smtClean="0"/>
              <a:t>surplus of food.  They had more food than they needed.</a:t>
            </a:r>
            <a:endParaRPr lang="en-US" dirty="0"/>
          </a:p>
        </p:txBody>
      </p:sp>
      <p:pic>
        <p:nvPicPr>
          <p:cNvPr id="16" name="Picture 3">
            <a:hlinkClick r:id="rId12" action="ppaction://hlinksldjump"/>
          </p:cNvPr>
          <p:cNvPicPr>
            <a:picLocks noChangeAspect="1" noChangeArrowheads="1"/>
          </p:cNvPicPr>
          <p:nvPr/>
        </p:nvPicPr>
        <p:blipFill>
          <a:blip r:embed="rId13"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fltVal val="0"/>
                                          </p:val>
                                        </p:tav>
                                        <p:tav tm="100000">
                                          <p:val>
                                            <p:strVal val="#ppt_w"/>
                                          </p:val>
                                        </p:tav>
                                      </p:tavLst>
                                    </p:anim>
                                    <p:anim calcmode="lin" valueType="num">
                                      <p:cBhvr>
                                        <p:cTn id="8" dur="2000" fill="hold"/>
                                        <p:tgtEl>
                                          <p:spTgt spid="6146"/>
                                        </p:tgtEl>
                                        <p:attrNameLst>
                                          <p:attrName>ppt_h</p:attrName>
                                        </p:attrNameLst>
                                      </p:cBhvr>
                                      <p:tavLst>
                                        <p:tav tm="0">
                                          <p:val>
                                            <p:fltVal val="0"/>
                                          </p:val>
                                        </p:tav>
                                        <p:tav tm="100000">
                                          <p:val>
                                            <p:strVal val="#ppt_h"/>
                                          </p:val>
                                        </p:tav>
                                      </p:tavLst>
                                    </p:anim>
                                    <p:animEffect transition="in" filter="fade">
                                      <p:cBhvr>
                                        <p:cTn id="9" dur="20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Effect transition="in" filter="fade">
                                      <p:cBhvr>
                                        <p:cTn id="14" dur="3000"/>
                                        <p:tgtEl>
                                          <p:spTgt spid="7"/>
                                        </p:tgtEl>
                                      </p:cBhvr>
                                    </p:animEffect>
                                  </p:childTnLst>
                                </p:cTn>
                              </p:par>
                            </p:childTnLst>
                          </p:cTn>
                        </p:par>
                        <p:par>
                          <p:cTn id="15" fill="hold">
                            <p:stCondLst>
                              <p:cond delay="3000"/>
                            </p:stCondLst>
                            <p:childTnLst>
                              <p:par>
                                <p:cTn id="16" presetID="48" presetClass="entr" presetSubtype="0" accel="50000" fill="hold" nodeType="afterEffect">
                                  <p:stCondLst>
                                    <p:cond delay="0"/>
                                  </p:stCondLst>
                                  <p:childTnLst>
                                    <p:set>
                                      <p:cBhvr>
                                        <p:cTn id="17" dur="1" fill="hold">
                                          <p:stCondLst>
                                            <p:cond delay="0"/>
                                          </p:stCondLst>
                                        </p:cTn>
                                        <p:tgtEl>
                                          <p:spTgt spid="6153"/>
                                        </p:tgtEl>
                                        <p:attrNameLst>
                                          <p:attrName>style.visibility</p:attrName>
                                        </p:attrNameLst>
                                      </p:cBhvr>
                                      <p:to>
                                        <p:strVal val="visible"/>
                                      </p:to>
                                    </p:set>
                                    <p:anim calcmode="lin" valueType="num">
                                      <p:cBhvr>
                                        <p:cTn id="18" dur="2000" fill="hold"/>
                                        <p:tgtEl>
                                          <p:spTgt spid="61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2000" fill="hold"/>
                                        <p:tgtEl>
                                          <p:spTgt spid="6153"/>
                                        </p:tgtEl>
                                        <p:attrNameLst>
                                          <p:attrName>ppt_x</p:attrName>
                                        </p:attrNameLst>
                                      </p:cBhvr>
                                      <p:tavLst>
                                        <p:tav tm="0">
                                          <p:val>
                                            <p:fltVal val="-1"/>
                                          </p:val>
                                        </p:tav>
                                        <p:tav tm="50000">
                                          <p:val>
                                            <p:fltVal val="0.95"/>
                                          </p:val>
                                        </p:tav>
                                        <p:tav tm="100000">
                                          <p:val>
                                            <p:strVal val="#ppt_x"/>
                                          </p:val>
                                        </p:tav>
                                      </p:tavLst>
                                    </p:anim>
                                    <p:anim calcmode="lin" valueType="num">
                                      <p:cBhvr>
                                        <p:cTn id="20" dur="2000" fill="hold"/>
                                        <p:tgtEl>
                                          <p:spTgt spid="6153"/>
                                        </p:tgtEl>
                                        <p:attrNameLst>
                                          <p:attrName>ppt_y</p:attrName>
                                        </p:attrNameLst>
                                      </p:cBhvr>
                                      <p:tavLst>
                                        <p:tav tm="0">
                                          <p:val>
                                            <p:strVal val="#ppt_y"/>
                                          </p:val>
                                        </p:tav>
                                        <p:tav tm="100000">
                                          <p:val>
                                            <p:strVal val="#ppt_y"/>
                                          </p:val>
                                        </p:tav>
                                      </p:tavLst>
                                    </p:anim>
                                    <p:animEffect transition="in" filter="fade">
                                      <p:cBhvr>
                                        <p:cTn id="21" dur="2000"/>
                                        <p:tgtEl>
                                          <p:spTgt spid="6153"/>
                                        </p:tgtEl>
                                      </p:cBhvr>
                                    </p:animEffect>
                                  </p:childTnLst>
                                </p:cTn>
                              </p:par>
                              <p:par>
                                <p:cTn id="22" presetID="25" presetClass="entr" presetSubtype="0"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 calcmode="lin" valueType="num">
                                      <p:cBhvr>
                                        <p:cTn id="24" dur="10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25" dur="10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26" dur="1000" accel="50000" fill="hold">
                                          <p:stCondLst>
                                            <p:cond delay="1000"/>
                                          </p:stCondLst>
                                        </p:cTn>
                                        <p:tgtEl>
                                          <p:spTgt spid="6148"/>
                                        </p:tgtEl>
                                        <p:attrNameLst>
                                          <p:attrName>ppt_w</p:attrName>
                                        </p:attrNameLst>
                                      </p:cBhvr>
                                      <p:tavLst>
                                        <p:tav tm="0">
                                          <p:val>
                                            <p:strVal val="#ppt_w*.05"/>
                                          </p:val>
                                        </p:tav>
                                        <p:tav tm="100000">
                                          <p:val>
                                            <p:strVal val="#ppt_w"/>
                                          </p:val>
                                        </p:tav>
                                      </p:tavLst>
                                    </p:anim>
                                    <p:anim calcmode="lin" valueType="num">
                                      <p:cBhvr>
                                        <p:cTn id="27" dur="2000" fill="hold"/>
                                        <p:tgtEl>
                                          <p:spTgt spid="6148"/>
                                        </p:tgtEl>
                                        <p:attrNameLst>
                                          <p:attrName>ppt_h</p:attrName>
                                        </p:attrNameLst>
                                      </p:cBhvr>
                                      <p:tavLst>
                                        <p:tav tm="0">
                                          <p:val>
                                            <p:strVal val="#ppt_h"/>
                                          </p:val>
                                        </p:tav>
                                        <p:tav tm="100000">
                                          <p:val>
                                            <p:strVal val="#ppt_h"/>
                                          </p:val>
                                        </p:tav>
                                      </p:tavLst>
                                    </p:anim>
                                    <p:anim calcmode="lin" valueType="num">
                                      <p:cBhvr>
                                        <p:cTn id="28" dur="10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29" dur="10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30" dur="1000" accel="50000" fill="hold">
                                          <p:stCondLst>
                                            <p:cond delay="1000"/>
                                          </p:stCondLst>
                                        </p:cTn>
                                        <p:tgtEl>
                                          <p:spTgt spid="6148"/>
                                        </p:tgtEl>
                                        <p:attrNameLst>
                                          <p:attrName>ppt_y</p:attrName>
                                        </p:attrNameLst>
                                      </p:cBhvr>
                                      <p:tavLst>
                                        <p:tav tm="0">
                                          <p:val>
                                            <p:strVal val="#ppt_y+.1"/>
                                          </p:val>
                                        </p:tav>
                                        <p:tav tm="100000">
                                          <p:val>
                                            <p:strVal val="#ppt_y"/>
                                          </p:val>
                                        </p:tav>
                                      </p:tavLst>
                                    </p:anim>
                                    <p:animEffect transition="in" filter="fade">
                                      <p:cBhvr>
                                        <p:cTn id="31" dur="2000" decel="50000">
                                          <p:stCondLst>
                                            <p:cond delay="0"/>
                                          </p:stCondLst>
                                        </p:cTn>
                                        <p:tgtEl>
                                          <p:spTgt spid="6148"/>
                                        </p:tgtEl>
                                      </p:cBhvr>
                                    </p:animEffect>
                                  </p:childTnLst>
                                </p:cTn>
                              </p:par>
                              <p:par>
                                <p:cTn id="32" presetID="2" presetClass="entr" presetSubtype="9" fill="hold" nodeType="withEffect">
                                  <p:stCondLst>
                                    <p:cond delay="0"/>
                                  </p:stCondLst>
                                  <p:childTnLst>
                                    <p:set>
                                      <p:cBhvr>
                                        <p:cTn id="33" dur="1" fill="hold">
                                          <p:stCondLst>
                                            <p:cond delay="0"/>
                                          </p:stCondLst>
                                        </p:cTn>
                                        <p:tgtEl>
                                          <p:spTgt spid="6150"/>
                                        </p:tgtEl>
                                        <p:attrNameLst>
                                          <p:attrName>style.visibility</p:attrName>
                                        </p:attrNameLst>
                                      </p:cBhvr>
                                      <p:to>
                                        <p:strVal val="visible"/>
                                      </p:to>
                                    </p:set>
                                    <p:anim calcmode="lin" valueType="num">
                                      <p:cBhvr additive="base">
                                        <p:cTn id="34" dur="2000" fill="hold"/>
                                        <p:tgtEl>
                                          <p:spTgt spid="6150"/>
                                        </p:tgtEl>
                                        <p:attrNameLst>
                                          <p:attrName>ppt_x</p:attrName>
                                        </p:attrNameLst>
                                      </p:cBhvr>
                                      <p:tavLst>
                                        <p:tav tm="0">
                                          <p:val>
                                            <p:strVal val="0-#ppt_w/2"/>
                                          </p:val>
                                        </p:tav>
                                        <p:tav tm="100000">
                                          <p:val>
                                            <p:strVal val="#ppt_x"/>
                                          </p:val>
                                        </p:tav>
                                      </p:tavLst>
                                    </p:anim>
                                    <p:anim calcmode="lin" valueType="num">
                                      <p:cBhvr additive="base">
                                        <p:cTn id="35" dur="2000" fill="hold"/>
                                        <p:tgtEl>
                                          <p:spTgt spid="6150"/>
                                        </p:tgtEl>
                                        <p:attrNameLst>
                                          <p:attrName>ppt_y</p:attrName>
                                        </p:attrNameLst>
                                      </p:cBhvr>
                                      <p:tavLst>
                                        <p:tav tm="0">
                                          <p:val>
                                            <p:strVal val="0-#ppt_h/2"/>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6152"/>
                                        </p:tgtEl>
                                        <p:attrNameLst>
                                          <p:attrName>style.visibility</p:attrName>
                                        </p:attrNameLst>
                                      </p:cBhvr>
                                      <p:to>
                                        <p:strVal val="visible"/>
                                      </p:to>
                                    </p:set>
                                    <p:anim calcmode="lin" valueType="num">
                                      <p:cBhvr>
                                        <p:cTn id="38" dur="5000" fill="hold"/>
                                        <p:tgtEl>
                                          <p:spTgt spid="6152"/>
                                        </p:tgtEl>
                                        <p:attrNameLst>
                                          <p:attrName>ppt_w</p:attrName>
                                        </p:attrNameLst>
                                      </p:cBhvr>
                                      <p:tavLst>
                                        <p:tav tm="0">
                                          <p:val>
                                            <p:fltVal val="0"/>
                                          </p:val>
                                        </p:tav>
                                        <p:tav tm="100000">
                                          <p:val>
                                            <p:strVal val="#ppt_w"/>
                                          </p:val>
                                        </p:tav>
                                      </p:tavLst>
                                    </p:anim>
                                    <p:anim calcmode="lin" valueType="num">
                                      <p:cBhvr>
                                        <p:cTn id="39" dur="5000" fill="hold"/>
                                        <p:tgtEl>
                                          <p:spTgt spid="6152"/>
                                        </p:tgtEl>
                                        <p:attrNameLst>
                                          <p:attrName>ppt_h</p:attrName>
                                        </p:attrNameLst>
                                      </p:cBhvr>
                                      <p:tavLst>
                                        <p:tav tm="0">
                                          <p:val>
                                            <p:fltVal val="0"/>
                                          </p:val>
                                        </p:tav>
                                        <p:tav tm="100000">
                                          <p:val>
                                            <p:strVal val="#ppt_h"/>
                                          </p:val>
                                        </p:tav>
                                      </p:tavLst>
                                    </p:anim>
                                    <p:animEffect transition="in" filter="fade">
                                      <p:cBhvr>
                                        <p:cTn id="40" dur="5000"/>
                                        <p:tgtEl>
                                          <p:spTgt spid="6152"/>
                                        </p:tgtEl>
                                      </p:cBhvr>
                                    </p:animEffect>
                                  </p:childTnLst>
                                </p:cTn>
                              </p:par>
                              <p:par>
                                <p:cTn id="41" presetID="25" presetClass="entr" presetSubtype="0" fill="hold" nodeType="withEffect">
                                  <p:stCondLst>
                                    <p:cond delay="0"/>
                                  </p:stCondLst>
                                  <p:childTnLst>
                                    <p:set>
                                      <p:cBhvr>
                                        <p:cTn id="42" dur="1" fill="hold">
                                          <p:stCondLst>
                                            <p:cond delay="0"/>
                                          </p:stCondLst>
                                        </p:cTn>
                                        <p:tgtEl>
                                          <p:spTgt spid="6149"/>
                                        </p:tgtEl>
                                        <p:attrNameLst>
                                          <p:attrName>style.visibility</p:attrName>
                                        </p:attrNameLst>
                                      </p:cBhvr>
                                      <p:to>
                                        <p:strVal val="visible"/>
                                      </p:to>
                                    </p:set>
                                    <p:anim calcmode="lin" valueType="num">
                                      <p:cBhvr>
                                        <p:cTn id="43" dur="1500" decel="50000" fill="hold">
                                          <p:stCondLst>
                                            <p:cond delay="0"/>
                                          </p:stCondLst>
                                        </p:cTn>
                                        <p:tgtEl>
                                          <p:spTgt spid="6149"/>
                                        </p:tgtEl>
                                        <p:attrNameLst>
                                          <p:attrName>style.rotation</p:attrName>
                                        </p:attrNameLst>
                                      </p:cBhvr>
                                      <p:tavLst>
                                        <p:tav tm="0">
                                          <p:val>
                                            <p:fltVal val="-90"/>
                                          </p:val>
                                        </p:tav>
                                        <p:tav tm="100000">
                                          <p:val>
                                            <p:fltVal val="0"/>
                                          </p:val>
                                        </p:tav>
                                      </p:tavLst>
                                    </p:anim>
                                    <p:anim calcmode="lin" valueType="num">
                                      <p:cBhvr>
                                        <p:cTn id="44" dur="1500" decel="50000" fill="hold">
                                          <p:stCondLst>
                                            <p:cond delay="0"/>
                                          </p:stCondLst>
                                        </p:cTn>
                                        <p:tgtEl>
                                          <p:spTgt spid="6149"/>
                                        </p:tgtEl>
                                        <p:attrNameLst>
                                          <p:attrName>ppt_w</p:attrName>
                                        </p:attrNameLst>
                                      </p:cBhvr>
                                      <p:tavLst>
                                        <p:tav tm="0">
                                          <p:val>
                                            <p:strVal val="#ppt_w"/>
                                          </p:val>
                                        </p:tav>
                                        <p:tav tm="100000">
                                          <p:val>
                                            <p:strVal val="#ppt_w*.05"/>
                                          </p:val>
                                        </p:tav>
                                      </p:tavLst>
                                    </p:anim>
                                    <p:anim calcmode="lin" valueType="num">
                                      <p:cBhvr>
                                        <p:cTn id="45" dur="1500" accel="50000" fill="hold">
                                          <p:stCondLst>
                                            <p:cond delay="1500"/>
                                          </p:stCondLst>
                                        </p:cTn>
                                        <p:tgtEl>
                                          <p:spTgt spid="6149"/>
                                        </p:tgtEl>
                                        <p:attrNameLst>
                                          <p:attrName>ppt_w</p:attrName>
                                        </p:attrNameLst>
                                      </p:cBhvr>
                                      <p:tavLst>
                                        <p:tav tm="0">
                                          <p:val>
                                            <p:strVal val="#ppt_w*.05"/>
                                          </p:val>
                                        </p:tav>
                                        <p:tav tm="100000">
                                          <p:val>
                                            <p:strVal val="#ppt_w"/>
                                          </p:val>
                                        </p:tav>
                                      </p:tavLst>
                                    </p:anim>
                                    <p:anim calcmode="lin" valueType="num">
                                      <p:cBhvr>
                                        <p:cTn id="46" dur="3000" fill="hold"/>
                                        <p:tgtEl>
                                          <p:spTgt spid="6149"/>
                                        </p:tgtEl>
                                        <p:attrNameLst>
                                          <p:attrName>ppt_h</p:attrName>
                                        </p:attrNameLst>
                                      </p:cBhvr>
                                      <p:tavLst>
                                        <p:tav tm="0">
                                          <p:val>
                                            <p:strVal val="#ppt_h"/>
                                          </p:val>
                                        </p:tav>
                                        <p:tav tm="100000">
                                          <p:val>
                                            <p:strVal val="#ppt_h"/>
                                          </p:val>
                                        </p:tav>
                                      </p:tavLst>
                                    </p:anim>
                                    <p:anim calcmode="lin" valueType="num">
                                      <p:cBhvr>
                                        <p:cTn id="47" dur="1500" decel="50000" fill="hold">
                                          <p:stCondLst>
                                            <p:cond delay="0"/>
                                          </p:stCondLst>
                                        </p:cTn>
                                        <p:tgtEl>
                                          <p:spTgt spid="6149"/>
                                        </p:tgtEl>
                                        <p:attrNameLst>
                                          <p:attrName>ppt_x</p:attrName>
                                        </p:attrNameLst>
                                      </p:cBhvr>
                                      <p:tavLst>
                                        <p:tav tm="0">
                                          <p:val>
                                            <p:strVal val="#ppt_x+.4"/>
                                          </p:val>
                                        </p:tav>
                                        <p:tav tm="100000">
                                          <p:val>
                                            <p:strVal val="#ppt_x"/>
                                          </p:val>
                                        </p:tav>
                                      </p:tavLst>
                                    </p:anim>
                                    <p:anim calcmode="lin" valueType="num">
                                      <p:cBhvr>
                                        <p:cTn id="48" dur="1500" decel="50000" fill="hold">
                                          <p:stCondLst>
                                            <p:cond delay="0"/>
                                          </p:stCondLst>
                                        </p:cTn>
                                        <p:tgtEl>
                                          <p:spTgt spid="6149"/>
                                        </p:tgtEl>
                                        <p:attrNameLst>
                                          <p:attrName>ppt_y</p:attrName>
                                        </p:attrNameLst>
                                      </p:cBhvr>
                                      <p:tavLst>
                                        <p:tav tm="0">
                                          <p:val>
                                            <p:strVal val="#ppt_y-.2"/>
                                          </p:val>
                                        </p:tav>
                                        <p:tav tm="100000">
                                          <p:val>
                                            <p:strVal val="#ppt_y+.1"/>
                                          </p:val>
                                        </p:tav>
                                      </p:tavLst>
                                    </p:anim>
                                    <p:anim calcmode="lin" valueType="num">
                                      <p:cBhvr>
                                        <p:cTn id="49" dur="1500" accel="50000" fill="hold">
                                          <p:stCondLst>
                                            <p:cond delay="1500"/>
                                          </p:stCondLst>
                                        </p:cTn>
                                        <p:tgtEl>
                                          <p:spTgt spid="6149"/>
                                        </p:tgtEl>
                                        <p:attrNameLst>
                                          <p:attrName>ppt_y</p:attrName>
                                        </p:attrNameLst>
                                      </p:cBhvr>
                                      <p:tavLst>
                                        <p:tav tm="0">
                                          <p:val>
                                            <p:strVal val="#ppt_y+.1"/>
                                          </p:val>
                                        </p:tav>
                                        <p:tav tm="100000">
                                          <p:val>
                                            <p:strVal val="#ppt_y"/>
                                          </p:val>
                                        </p:tav>
                                      </p:tavLst>
                                    </p:anim>
                                    <p:animEffect transition="in" filter="fade">
                                      <p:cBhvr>
                                        <p:cTn id="50" dur="3000" decel="50000">
                                          <p:stCondLst>
                                            <p:cond delay="0"/>
                                          </p:stCondLst>
                                        </p:cTn>
                                        <p:tgtEl>
                                          <p:spTgt spid="6149"/>
                                        </p:tgtEl>
                                      </p:cBhvr>
                                    </p:animEffect>
                                  </p:childTnLst>
                                </p:cTn>
                              </p:par>
                              <p:par>
                                <p:cTn id="51" presetID="2" presetClass="entr" presetSubtype="8" fill="hold" nodeType="withEffect">
                                  <p:stCondLst>
                                    <p:cond delay="0"/>
                                  </p:stCondLst>
                                  <p:childTnLst>
                                    <p:set>
                                      <p:cBhvr>
                                        <p:cTn id="52" dur="1" fill="hold">
                                          <p:stCondLst>
                                            <p:cond delay="0"/>
                                          </p:stCondLst>
                                        </p:cTn>
                                        <p:tgtEl>
                                          <p:spTgt spid="6147"/>
                                        </p:tgtEl>
                                        <p:attrNameLst>
                                          <p:attrName>style.visibility</p:attrName>
                                        </p:attrNameLst>
                                      </p:cBhvr>
                                      <p:to>
                                        <p:strVal val="visible"/>
                                      </p:to>
                                    </p:set>
                                    <p:anim calcmode="lin" valueType="num">
                                      <p:cBhvr additive="base">
                                        <p:cTn id="53" dur="5000" fill="hold"/>
                                        <p:tgtEl>
                                          <p:spTgt spid="6147"/>
                                        </p:tgtEl>
                                        <p:attrNameLst>
                                          <p:attrName>ppt_x</p:attrName>
                                        </p:attrNameLst>
                                      </p:cBhvr>
                                      <p:tavLst>
                                        <p:tav tm="0">
                                          <p:val>
                                            <p:strVal val="0-#ppt_w/2"/>
                                          </p:val>
                                        </p:tav>
                                        <p:tav tm="100000">
                                          <p:val>
                                            <p:strVal val="#ppt_x"/>
                                          </p:val>
                                        </p:tav>
                                      </p:tavLst>
                                    </p:anim>
                                    <p:anim calcmode="lin" valueType="num">
                                      <p:cBhvr additive="base">
                                        <p:cTn id="54" dur="5000" fill="hold"/>
                                        <p:tgtEl>
                                          <p:spTgt spid="6147"/>
                                        </p:tgtEl>
                                        <p:attrNameLst>
                                          <p:attrName>ppt_y</p:attrName>
                                        </p:attrNameLst>
                                      </p:cBhvr>
                                      <p:tavLst>
                                        <p:tav tm="0">
                                          <p:val>
                                            <p:strVal val="#ppt_y"/>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6151"/>
                                        </p:tgtEl>
                                        <p:attrNameLst>
                                          <p:attrName>style.visibility</p:attrName>
                                        </p:attrNameLst>
                                      </p:cBhvr>
                                      <p:to>
                                        <p:strVal val="visible"/>
                                      </p:to>
                                    </p:set>
                                    <p:anim calcmode="lin" valueType="num">
                                      <p:cBhvr additive="base">
                                        <p:cTn id="57" dur="500" fill="hold"/>
                                        <p:tgtEl>
                                          <p:spTgt spid="6151"/>
                                        </p:tgtEl>
                                        <p:attrNameLst>
                                          <p:attrName>ppt_x</p:attrName>
                                        </p:attrNameLst>
                                      </p:cBhvr>
                                      <p:tavLst>
                                        <p:tav tm="0">
                                          <p:val>
                                            <p:strVal val="#ppt_x"/>
                                          </p:val>
                                        </p:tav>
                                        <p:tav tm="100000">
                                          <p:val>
                                            <p:strVal val="#ppt_x"/>
                                          </p:val>
                                        </p:tav>
                                      </p:tavLst>
                                    </p:anim>
                                    <p:anim calcmode="lin" valueType="num">
                                      <p:cBhvr additive="base">
                                        <p:cTn id="58" dur="500" fill="hold"/>
                                        <p:tgtEl>
                                          <p:spTgt spid="61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hlinkClick r:id="rId6" action="ppaction://hlinksldjump"/>
          </p:cNvPr>
          <p:cNvSpPr/>
          <p:nvPr/>
        </p:nvSpPr>
        <p:spPr>
          <a:xfrm>
            <a:off x="2286000" y="304800"/>
            <a:ext cx="4830874" cy="646331"/>
          </a:xfrm>
          <a:prstGeom prst="rect">
            <a:avLst/>
          </a:prstGeom>
        </p:spPr>
        <p:txBody>
          <a:bodyPr wrap="none">
            <a:spAutoFit/>
          </a:bodyPr>
          <a:lstStyle/>
          <a:p>
            <a:pPr algn="ctr"/>
            <a:r>
              <a:rPr lang="en-US" sz="3600" b="1" cap="all" dirty="0" smtClean="0">
                <a:ln w="0"/>
                <a:solidFill>
                  <a:schemeClr val="tx2">
                    <a:lumMod val="60000"/>
                    <a:lumOff val="40000"/>
                  </a:schemeClr>
                </a:solidFill>
                <a:effectLst>
                  <a:reflection blurRad="12700" stA="50000" endPos="50000" dist="5000" dir="5400000" sy="-100000" rotWithShape="0"/>
                </a:effectLst>
                <a:latin typeface="Adobe Garamond Pro" pitchFamily="18" charset="0"/>
              </a:rPr>
              <a:t>DIVISION OF LABOR</a:t>
            </a:r>
            <a:endParaRPr lang="en-US" sz="3600" b="1" cap="all" dirty="0">
              <a:ln w="0"/>
              <a:solidFill>
                <a:schemeClr val="tx2">
                  <a:lumMod val="60000"/>
                  <a:lumOff val="40000"/>
                </a:schemeClr>
              </a:solidFill>
              <a:effectLst>
                <a:reflection blurRad="12700" stA="50000" endPos="50000" dist="5000" dir="5400000" sy="-100000" rotWithShape="0"/>
              </a:effectLst>
              <a:latin typeface="Adobe Garamond Pro" pitchFamily="18" charset="0"/>
            </a:endParaRPr>
          </a:p>
        </p:txBody>
      </p:sp>
      <p:pic>
        <p:nvPicPr>
          <p:cNvPr id="6" name="Picture 3">
            <a:hlinkClick r:id="rId7" action="ppaction://hlinksldjump"/>
          </p:cNvPr>
          <p:cNvPicPr>
            <a:picLocks noChangeAspect="1" noChangeArrowheads="1"/>
          </p:cNvPicPr>
          <p:nvPr/>
        </p:nvPicPr>
        <p:blipFill>
          <a:blip r:embed="rId8"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1524000" y="838200"/>
            <a:ext cx="4569777" cy="646331"/>
          </a:xfrm>
          <a:prstGeom prst="rect">
            <a:avLst/>
          </a:prstGeom>
          <a:noFill/>
        </p:spPr>
        <p:txBody>
          <a:bodyPr wrap="none" rtlCol="0">
            <a:spAutoFit/>
          </a:bodyPr>
          <a:lstStyle/>
          <a:p>
            <a:r>
              <a:rPr lang="en-US" dirty="0" smtClean="0"/>
              <a:t>The type of arrangement in which each worker</a:t>
            </a:r>
          </a:p>
          <a:p>
            <a:r>
              <a:rPr lang="en-US" dirty="0" smtClean="0"/>
              <a:t>specializes in a particular task or job.</a:t>
            </a:r>
            <a:endParaRPr lang="en-US" dirty="0"/>
          </a:p>
        </p:txBody>
      </p:sp>
      <p:sp>
        <p:nvSpPr>
          <p:cNvPr id="8" name="Rectangle 7"/>
          <p:cNvSpPr/>
          <p:nvPr/>
        </p:nvSpPr>
        <p:spPr>
          <a:xfrm>
            <a:off x="1447800" y="2133600"/>
            <a:ext cx="5974008" cy="523220"/>
          </a:xfrm>
          <a:prstGeom prst="rect">
            <a:avLst/>
          </a:prstGeom>
          <a:noFill/>
        </p:spPr>
        <p:txBody>
          <a:bodyPr wrap="non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is the labor divided in our school?</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171" name="Picture 3"/>
          <p:cNvPicPr>
            <a:picLocks noChangeAspect="1" noChangeArrowheads="1"/>
          </p:cNvPicPr>
          <p:nvPr/>
        </p:nvPicPr>
        <p:blipFill>
          <a:blip r:embed="rId9" cstate="print"/>
          <a:srcRect/>
          <a:stretch>
            <a:fillRect/>
          </a:stretch>
        </p:blipFill>
        <p:spPr bwMode="auto">
          <a:xfrm rot="20903622">
            <a:off x="499667" y="2952422"/>
            <a:ext cx="1457325" cy="1327785"/>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rot="762776">
            <a:off x="6766350" y="2831636"/>
            <a:ext cx="1778384" cy="1268581"/>
          </a:xfrm>
          <a:prstGeom prst="rect">
            <a:avLst/>
          </a:prstGeom>
          <a:noFill/>
          <a:ln w="9525">
            <a:noFill/>
            <a:miter lim="800000"/>
            <a:headEnd/>
            <a:tailEnd/>
          </a:ln>
        </p:spPr>
      </p:pic>
      <p:pic>
        <p:nvPicPr>
          <p:cNvPr id="7174" name="Picture 6"/>
          <p:cNvPicPr>
            <a:picLocks noChangeAspect="1" noChangeArrowheads="1"/>
          </p:cNvPicPr>
          <p:nvPr/>
        </p:nvPicPr>
        <p:blipFill>
          <a:blip r:embed="rId11" cstate="print"/>
          <a:srcRect/>
          <a:stretch>
            <a:fillRect/>
          </a:stretch>
        </p:blipFill>
        <p:spPr bwMode="auto">
          <a:xfrm rot="21116886">
            <a:off x="4757554" y="2811617"/>
            <a:ext cx="1092200" cy="1638300"/>
          </a:xfrm>
          <a:prstGeom prst="rect">
            <a:avLst/>
          </a:prstGeom>
          <a:noFill/>
          <a:ln w="9525">
            <a:noFill/>
            <a:miter lim="800000"/>
            <a:headEnd/>
            <a:tailEnd/>
          </a:ln>
        </p:spPr>
      </p:pic>
      <p:pic>
        <p:nvPicPr>
          <p:cNvPr id="7175" name="Picture 7"/>
          <p:cNvPicPr>
            <a:picLocks noChangeAspect="1" noChangeArrowheads="1"/>
          </p:cNvPicPr>
          <p:nvPr/>
        </p:nvPicPr>
        <p:blipFill>
          <a:blip r:embed="rId12" cstate="print"/>
          <a:srcRect/>
          <a:stretch>
            <a:fillRect/>
          </a:stretch>
        </p:blipFill>
        <p:spPr bwMode="auto">
          <a:xfrm>
            <a:off x="1676400" y="4648200"/>
            <a:ext cx="1524000" cy="1076960"/>
          </a:xfrm>
          <a:prstGeom prst="rect">
            <a:avLst/>
          </a:prstGeom>
          <a:noFill/>
          <a:ln w="9525">
            <a:noFill/>
            <a:miter lim="800000"/>
            <a:headEnd/>
            <a:tailEnd/>
          </a:ln>
        </p:spPr>
      </p:pic>
      <p:pic>
        <p:nvPicPr>
          <p:cNvPr id="7176" name="Picture 8"/>
          <p:cNvPicPr>
            <a:picLocks noChangeAspect="1" noChangeArrowheads="1"/>
          </p:cNvPicPr>
          <p:nvPr/>
        </p:nvPicPr>
        <p:blipFill>
          <a:blip r:embed="rId13" cstate="print"/>
          <a:srcRect/>
          <a:stretch>
            <a:fillRect/>
          </a:stretch>
        </p:blipFill>
        <p:spPr bwMode="auto">
          <a:xfrm>
            <a:off x="2743200" y="2971800"/>
            <a:ext cx="1182059" cy="1095375"/>
          </a:xfrm>
          <a:prstGeom prst="rect">
            <a:avLst/>
          </a:prstGeom>
          <a:noFill/>
          <a:ln w="9525">
            <a:noFill/>
            <a:miter lim="800000"/>
            <a:headEnd/>
            <a:tailEnd/>
          </a:ln>
        </p:spPr>
      </p:pic>
      <p:pic>
        <p:nvPicPr>
          <p:cNvPr id="7177" name="Picture 9"/>
          <p:cNvPicPr>
            <a:picLocks noChangeAspect="1" noChangeArrowheads="1"/>
          </p:cNvPicPr>
          <p:nvPr/>
        </p:nvPicPr>
        <p:blipFill>
          <a:blip r:embed="rId14" cstate="print"/>
          <a:srcRect/>
          <a:stretch>
            <a:fillRect/>
          </a:stretch>
        </p:blipFill>
        <p:spPr bwMode="auto">
          <a:xfrm>
            <a:off x="6248400" y="4800600"/>
            <a:ext cx="1385142" cy="1352550"/>
          </a:xfrm>
          <a:prstGeom prst="rect">
            <a:avLst/>
          </a:prstGeom>
          <a:noFill/>
          <a:ln w="9525">
            <a:noFill/>
            <a:miter lim="800000"/>
            <a:headEnd/>
            <a:tailEnd/>
          </a:ln>
        </p:spPr>
      </p:pic>
      <p:pic>
        <p:nvPicPr>
          <p:cNvPr id="7178" name="Picture 10"/>
          <p:cNvPicPr>
            <a:picLocks noChangeAspect="1" noChangeArrowheads="1"/>
          </p:cNvPicPr>
          <p:nvPr/>
        </p:nvPicPr>
        <p:blipFill>
          <a:blip r:embed="rId15" cstate="print"/>
          <a:srcRect/>
          <a:stretch>
            <a:fillRect/>
          </a:stretch>
        </p:blipFill>
        <p:spPr bwMode="auto">
          <a:xfrm>
            <a:off x="3657600" y="5029200"/>
            <a:ext cx="1828800" cy="1164167"/>
          </a:xfrm>
          <a:prstGeom prst="rect">
            <a:avLst/>
          </a:prstGeom>
          <a:noFill/>
          <a:ln w="9525">
            <a:noFill/>
            <a:miter lim="800000"/>
            <a:headEnd/>
            <a:tailEnd/>
          </a:ln>
        </p:spPr>
      </p:pic>
      <p:sp>
        <p:nvSpPr>
          <p:cNvPr id="17" name="TextBox 16"/>
          <p:cNvSpPr txBox="1"/>
          <p:nvPr/>
        </p:nvSpPr>
        <p:spPr>
          <a:xfrm>
            <a:off x="8422" y="1524000"/>
            <a:ext cx="9135578" cy="646331"/>
          </a:xfrm>
          <a:prstGeom prst="rect">
            <a:avLst/>
          </a:prstGeom>
          <a:noFill/>
        </p:spPr>
        <p:txBody>
          <a:bodyPr wrap="none" rtlCol="0">
            <a:spAutoFit/>
          </a:bodyPr>
          <a:lstStyle/>
          <a:p>
            <a:r>
              <a:rPr lang="en-US" dirty="0" smtClean="0">
                <a:solidFill>
                  <a:schemeClr val="accent3">
                    <a:lumMod val="50000"/>
                  </a:schemeClr>
                </a:solidFill>
              </a:rPr>
              <a:t>In Mesopotamia, once irrigation systems were formed people could be divided up into different</a:t>
            </a:r>
          </a:p>
          <a:p>
            <a:r>
              <a:rPr lang="en-US" dirty="0" smtClean="0">
                <a:solidFill>
                  <a:schemeClr val="accent3">
                    <a:lumMod val="50000"/>
                  </a:schemeClr>
                </a:solidFill>
              </a:rPr>
              <a:t>jobs such as crafters, religious leaders, and government workers.</a:t>
            </a:r>
            <a:endParaRPr lang="en-US"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2000" fill="hold"/>
                                        <p:tgtEl>
                                          <p:spTgt spid="7171"/>
                                        </p:tgtEl>
                                        <p:attrNameLst>
                                          <p:attrName>ppt_x</p:attrName>
                                        </p:attrNameLst>
                                      </p:cBhvr>
                                      <p:tavLst>
                                        <p:tav tm="0">
                                          <p:val>
                                            <p:strVal val="#ppt_x"/>
                                          </p:val>
                                        </p:tav>
                                        <p:tav tm="100000">
                                          <p:val>
                                            <p:strVal val="#ppt_x"/>
                                          </p:val>
                                        </p:tav>
                                      </p:tavLst>
                                    </p:anim>
                                    <p:anim calcmode="lin" valueType="num">
                                      <p:cBhvr additive="base">
                                        <p:cTn id="13" dur="2000" fill="hold"/>
                                        <p:tgtEl>
                                          <p:spTgt spid="71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 calcmode="lin" valueType="num">
                                      <p:cBhvr additive="base">
                                        <p:cTn id="16" dur="2000" fill="hold"/>
                                        <p:tgtEl>
                                          <p:spTgt spid="7176"/>
                                        </p:tgtEl>
                                        <p:attrNameLst>
                                          <p:attrName>ppt_x</p:attrName>
                                        </p:attrNameLst>
                                      </p:cBhvr>
                                      <p:tavLst>
                                        <p:tav tm="0">
                                          <p:val>
                                            <p:strVal val="#ppt_x"/>
                                          </p:val>
                                        </p:tav>
                                        <p:tav tm="100000">
                                          <p:val>
                                            <p:strVal val="#ppt_x"/>
                                          </p:val>
                                        </p:tav>
                                      </p:tavLst>
                                    </p:anim>
                                    <p:anim calcmode="lin" valueType="num">
                                      <p:cBhvr additive="base">
                                        <p:cTn id="17" dur="2000" fill="hold"/>
                                        <p:tgtEl>
                                          <p:spTgt spid="717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additive="base">
                                        <p:cTn id="20" dur="2000" fill="hold"/>
                                        <p:tgtEl>
                                          <p:spTgt spid="7174"/>
                                        </p:tgtEl>
                                        <p:attrNameLst>
                                          <p:attrName>ppt_x</p:attrName>
                                        </p:attrNameLst>
                                      </p:cBhvr>
                                      <p:tavLst>
                                        <p:tav tm="0">
                                          <p:val>
                                            <p:strVal val="#ppt_x"/>
                                          </p:val>
                                        </p:tav>
                                        <p:tav tm="100000">
                                          <p:val>
                                            <p:strVal val="#ppt_x"/>
                                          </p:val>
                                        </p:tav>
                                      </p:tavLst>
                                    </p:anim>
                                    <p:anim calcmode="lin" valueType="num">
                                      <p:cBhvr additive="base">
                                        <p:cTn id="21" dur="2000" fill="hold"/>
                                        <p:tgtEl>
                                          <p:spTgt spid="717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additive="base">
                                        <p:cTn id="24" dur="2000" fill="hold"/>
                                        <p:tgtEl>
                                          <p:spTgt spid="7172"/>
                                        </p:tgtEl>
                                        <p:attrNameLst>
                                          <p:attrName>ppt_x</p:attrName>
                                        </p:attrNameLst>
                                      </p:cBhvr>
                                      <p:tavLst>
                                        <p:tav tm="0">
                                          <p:val>
                                            <p:strVal val="#ppt_x"/>
                                          </p:val>
                                        </p:tav>
                                        <p:tav tm="100000">
                                          <p:val>
                                            <p:strVal val="#ppt_x"/>
                                          </p:val>
                                        </p:tav>
                                      </p:tavLst>
                                    </p:anim>
                                    <p:anim calcmode="lin" valueType="num">
                                      <p:cBhvr additive="base">
                                        <p:cTn id="25" dur="2000" fill="hold"/>
                                        <p:tgtEl>
                                          <p:spTgt spid="717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175"/>
                                        </p:tgtEl>
                                        <p:attrNameLst>
                                          <p:attrName>style.visibility</p:attrName>
                                        </p:attrNameLst>
                                      </p:cBhvr>
                                      <p:to>
                                        <p:strVal val="visible"/>
                                      </p:to>
                                    </p:set>
                                    <p:anim calcmode="lin" valueType="num">
                                      <p:cBhvr additive="base">
                                        <p:cTn id="28" dur="2000" fill="hold"/>
                                        <p:tgtEl>
                                          <p:spTgt spid="7175"/>
                                        </p:tgtEl>
                                        <p:attrNameLst>
                                          <p:attrName>ppt_x</p:attrName>
                                        </p:attrNameLst>
                                      </p:cBhvr>
                                      <p:tavLst>
                                        <p:tav tm="0">
                                          <p:val>
                                            <p:strVal val="#ppt_x"/>
                                          </p:val>
                                        </p:tav>
                                        <p:tav tm="100000">
                                          <p:val>
                                            <p:strVal val="#ppt_x"/>
                                          </p:val>
                                        </p:tav>
                                      </p:tavLst>
                                    </p:anim>
                                    <p:anim calcmode="lin" valueType="num">
                                      <p:cBhvr additive="base">
                                        <p:cTn id="29" dur="2000" fill="hold"/>
                                        <p:tgtEl>
                                          <p:spTgt spid="717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178"/>
                                        </p:tgtEl>
                                        <p:attrNameLst>
                                          <p:attrName>style.visibility</p:attrName>
                                        </p:attrNameLst>
                                      </p:cBhvr>
                                      <p:to>
                                        <p:strVal val="visible"/>
                                      </p:to>
                                    </p:set>
                                    <p:anim calcmode="lin" valueType="num">
                                      <p:cBhvr additive="base">
                                        <p:cTn id="32" dur="2000" fill="hold"/>
                                        <p:tgtEl>
                                          <p:spTgt spid="7178"/>
                                        </p:tgtEl>
                                        <p:attrNameLst>
                                          <p:attrName>ppt_x</p:attrName>
                                        </p:attrNameLst>
                                      </p:cBhvr>
                                      <p:tavLst>
                                        <p:tav tm="0">
                                          <p:val>
                                            <p:strVal val="#ppt_x"/>
                                          </p:val>
                                        </p:tav>
                                        <p:tav tm="100000">
                                          <p:val>
                                            <p:strVal val="#ppt_x"/>
                                          </p:val>
                                        </p:tav>
                                      </p:tavLst>
                                    </p:anim>
                                    <p:anim calcmode="lin" valueType="num">
                                      <p:cBhvr additive="base">
                                        <p:cTn id="33" dur="2000" fill="hold"/>
                                        <p:tgtEl>
                                          <p:spTgt spid="717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177"/>
                                        </p:tgtEl>
                                        <p:attrNameLst>
                                          <p:attrName>style.visibility</p:attrName>
                                        </p:attrNameLst>
                                      </p:cBhvr>
                                      <p:to>
                                        <p:strVal val="visible"/>
                                      </p:to>
                                    </p:set>
                                    <p:anim calcmode="lin" valueType="num">
                                      <p:cBhvr additive="base">
                                        <p:cTn id="36" dur="2000" fill="hold"/>
                                        <p:tgtEl>
                                          <p:spTgt spid="7177"/>
                                        </p:tgtEl>
                                        <p:attrNameLst>
                                          <p:attrName>ppt_x</p:attrName>
                                        </p:attrNameLst>
                                      </p:cBhvr>
                                      <p:tavLst>
                                        <p:tav tm="0">
                                          <p:val>
                                            <p:strVal val="#ppt_x"/>
                                          </p:val>
                                        </p:tav>
                                        <p:tav tm="100000">
                                          <p:val>
                                            <p:strVal val="#ppt_x"/>
                                          </p:val>
                                        </p:tav>
                                      </p:tavLst>
                                    </p:anim>
                                    <p:anim calcmode="lin" valueType="num">
                                      <p:cBhvr additive="base">
                                        <p:cTn id="37" dur="2000" fill="hold"/>
                                        <p:tgtEl>
                                          <p:spTgt spid="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p:cNvPicPr>
            <a:picLocks noChangeAspect="1" noChangeArrowheads="1"/>
          </p:cNvPicPr>
          <p:nvPr/>
        </p:nvPicPr>
        <p:blipFill>
          <a:blip r:embed="rId2" cstate="print"/>
          <a:srcRect/>
          <a:stretch>
            <a:fillRect/>
          </a:stretch>
        </p:blipFill>
        <p:spPr bwMode="auto">
          <a:xfrm>
            <a:off x="6096000" y="2438400"/>
            <a:ext cx="2514600" cy="1051243"/>
          </a:xfrm>
          <a:prstGeom prst="rect">
            <a:avLst/>
          </a:prstGeom>
          <a:noFill/>
          <a:ln w="9525">
            <a:noFill/>
            <a:miter lim="800000"/>
            <a:headEnd/>
            <a:tailEnd/>
          </a:ln>
        </p:spPr>
      </p:pic>
      <p:pic>
        <p:nvPicPr>
          <p:cNvPr id="2" name="Picture 8">
            <a:hlinkClick r:id="rId3" action="ppaction://hlinksldjump">
              <a:snd r:embed="rId4" name="click.wav"/>
            </a:hlinkClick>
          </p:cNvPr>
          <p:cNvPicPr>
            <a:picLocks noChangeAspect="1" noChangeArrowheads="1"/>
          </p:cNvPicPr>
          <p:nvPr/>
        </p:nvPicPr>
        <p:blipFill>
          <a:blip r:embed="rId5"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4" name="click.wav"/>
            </a:hlinkClick>
          </p:cNvPr>
          <p:cNvPicPr>
            <a:picLocks noChangeAspect="1" noChangeArrowheads="1"/>
          </p:cNvPicPr>
          <p:nvPr/>
        </p:nvPicPr>
        <p:blipFill>
          <a:blip r:embed="rId6"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7" action="ppaction://hlinksldjump"/>
          </p:cNvPr>
          <p:cNvSpPr/>
          <p:nvPr/>
        </p:nvSpPr>
        <p:spPr>
          <a:xfrm>
            <a:off x="3733800" y="304800"/>
            <a:ext cx="1888659" cy="707886"/>
          </a:xfrm>
          <a:prstGeom prst="rect">
            <a:avLst/>
          </a:prstGeom>
        </p:spPr>
        <p:txBody>
          <a:bodyPr wrap="none">
            <a:spAutoFit/>
          </a:bodyPr>
          <a:lstStyle/>
          <a:p>
            <a:pPr algn="ctr"/>
            <a:r>
              <a:rPr lang="en-US" sz="4000" b="1" cap="all" dirty="0" smtClean="0">
                <a:ln w="0"/>
                <a:solidFill>
                  <a:schemeClr val="accent6">
                    <a:lumMod val="75000"/>
                  </a:schemeClr>
                </a:solidFill>
                <a:effectLst>
                  <a:reflection blurRad="12700" stA="50000" endPos="50000" dist="5000" dir="5400000" sy="-100000" rotWithShape="0"/>
                </a:effectLst>
                <a:latin typeface="Adobe Garamond Pro" pitchFamily="18" charset="0"/>
              </a:rPr>
              <a:t>RURAL</a:t>
            </a:r>
            <a:endParaRPr lang="en-US" sz="4000" b="1" cap="all" dirty="0">
              <a:ln w="0"/>
              <a:solidFill>
                <a:schemeClr val="accent6">
                  <a:lumMod val="75000"/>
                </a:schemeClr>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3429000" y="1143000"/>
            <a:ext cx="2594300" cy="461665"/>
          </a:xfrm>
          <a:prstGeom prst="rect">
            <a:avLst/>
          </a:prstGeom>
          <a:noFill/>
        </p:spPr>
        <p:txBody>
          <a:bodyPr wrap="none" rtlCol="0">
            <a:spAutoFit/>
          </a:bodyPr>
          <a:lstStyle/>
          <a:p>
            <a:r>
              <a:rPr lang="en-US" sz="2400" dirty="0" smtClean="0"/>
              <a:t>A countryside area.</a:t>
            </a:r>
            <a:endParaRPr lang="en-US" sz="2400" dirty="0"/>
          </a:p>
        </p:txBody>
      </p:sp>
      <p:pic>
        <p:nvPicPr>
          <p:cNvPr id="8202" name="Picture 10"/>
          <p:cNvPicPr>
            <a:picLocks noChangeAspect="1" noChangeArrowheads="1"/>
          </p:cNvPicPr>
          <p:nvPr/>
        </p:nvPicPr>
        <p:blipFill>
          <a:blip r:embed="rId8" cstate="print"/>
          <a:srcRect/>
          <a:stretch>
            <a:fillRect/>
          </a:stretch>
        </p:blipFill>
        <p:spPr bwMode="auto">
          <a:xfrm>
            <a:off x="3048000" y="2971800"/>
            <a:ext cx="3609975" cy="1525342"/>
          </a:xfrm>
          <a:prstGeom prst="rect">
            <a:avLst/>
          </a:prstGeom>
          <a:noFill/>
          <a:ln w="9525">
            <a:noFill/>
            <a:miter lim="800000"/>
            <a:headEnd/>
            <a:tailEnd/>
          </a:ln>
        </p:spPr>
      </p:pic>
      <p:pic>
        <p:nvPicPr>
          <p:cNvPr id="8200" name="Picture 8"/>
          <p:cNvPicPr>
            <a:picLocks noChangeAspect="1" noChangeArrowheads="1"/>
          </p:cNvPicPr>
          <p:nvPr/>
        </p:nvPicPr>
        <p:blipFill>
          <a:blip r:embed="rId9" cstate="print"/>
          <a:srcRect/>
          <a:stretch>
            <a:fillRect/>
          </a:stretch>
        </p:blipFill>
        <p:spPr bwMode="auto">
          <a:xfrm>
            <a:off x="2209800" y="2743200"/>
            <a:ext cx="990600" cy="1257905"/>
          </a:xfrm>
          <a:prstGeom prst="rect">
            <a:avLst/>
          </a:prstGeom>
          <a:noFill/>
          <a:ln w="9525">
            <a:noFill/>
            <a:miter lim="800000"/>
            <a:headEnd/>
            <a:tailEnd/>
          </a:ln>
        </p:spPr>
      </p:pic>
      <p:pic>
        <p:nvPicPr>
          <p:cNvPr id="8203" name="Picture 11"/>
          <p:cNvPicPr>
            <a:picLocks noChangeAspect="1" noChangeArrowheads="1"/>
          </p:cNvPicPr>
          <p:nvPr/>
        </p:nvPicPr>
        <p:blipFill>
          <a:blip r:embed="rId10" cstate="print"/>
          <a:srcRect/>
          <a:stretch>
            <a:fillRect/>
          </a:stretch>
        </p:blipFill>
        <p:spPr bwMode="auto">
          <a:xfrm>
            <a:off x="533400" y="2590800"/>
            <a:ext cx="1409120" cy="2038350"/>
          </a:xfrm>
          <a:prstGeom prst="rect">
            <a:avLst/>
          </a:prstGeom>
          <a:noFill/>
          <a:ln w="9525">
            <a:noFill/>
            <a:miter lim="800000"/>
            <a:headEnd/>
            <a:tailEnd/>
          </a:ln>
        </p:spPr>
      </p:pic>
      <p:sp>
        <p:nvSpPr>
          <p:cNvPr id="18" name="TextBox 17"/>
          <p:cNvSpPr txBox="1"/>
          <p:nvPr/>
        </p:nvSpPr>
        <p:spPr>
          <a:xfrm>
            <a:off x="533400" y="4953000"/>
            <a:ext cx="8532400" cy="461665"/>
          </a:xfrm>
          <a:prstGeom prst="rect">
            <a:avLst/>
          </a:prstGeom>
          <a:noFill/>
        </p:spPr>
        <p:txBody>
          <a:bodyPr wrap="none" rtlCol="0">
            <a:spAutoFit/>
          </a:bodyPr>
          <a:lstStyle/>
          <a:p>
            <a:r>
              <a:rPr lang="en-US" sz="2400" dirty="0" smtClean="0"/>
              <a:t>In </a:t>
            </a:r>
            <a:r>
              <a:rPr lang="en-US" sz="2400" dirty="0" smtClean="0">
                <a:solidFill>
                  <a:srgbClr val="FF0000"/>
                </a:solidFill>
              </a:rPr>
              <a:t>R</a:t>
            </a:r>
            <a:r>
              <a:rPr lang="en-US" sz="2400" dirty="0" smtClean="0"/>
              <a:t>atatouille, </a:t>
            </a:r>
            <a:r>
              <a:rPr lang="en-US" sz="2400" dirty="0" smtClean="0">
                <a:solidFill>
                  <a:srgbClr val="FF0000"/>
                </a:solidFill>
              </a:rPr>
              <a:t>R</a:t>
            </a:r>
            <a:r>
              <a:rPr lang="en-US" sz="2400" dirty="0" smtClean="0"/>
              <a:t>emy the </a:t>
            </a:r>
            <a:r>
              <a:rPr lang="en-US" sz="2400" dirty="0" smtClean="0">
                <a:solidFill>
                  <a:srgbClr val="FF0000"/>
                </a:solidFill>
              </a:rPr>
              <a:t>r</a:t>
            </a:r>
            <a:r>
              <a:rPr lang="en-US" sz="2400" dirty="0" smtClean="0"/>
              <a:t>at lived on a </a:t>
            </a:r>
            <a:r>
              <a:rPr lang="en-US" sz="2400" b="1" dirty="0" smtClean="0">
                <a:solidFill>
                  <a:srgbClr val="FF0000"/>
                </a:solidFill>
              </a:rPr>
              <a:t>rural</a:t>
            </a:r>
            <a:r>
              <a:rPr lang="en-US" sz="2400" dirty="0" smtClean="0"/>
              <a:t> farm with his </a:t>
            </a:r>
            <a:r>
              <a:rPr lang="en-US" sz="2400" dirty="0" smtClean="0">
                <a:solidFill>
                  <a:srgbClr val="FF0000"/>
                </a:solidFill>
              </a:rPr>
              <a:t>r</a:t>
            </a:r>
            <a:r>
              <a:rPr lang="en-US" sz="2400" dirty="0" smtClean="0"/>
              <a:t>at family.</a:t>
            </a:r>
            <a:endParaRPr lang="en-US" sz="2400" dirty="0"/>
          </a:p>
        </p:txBody>
      </p:sp>
      <p:pic>
        <p:nvPicPr>
          <p:cNvPr id="19" name="Picture 3">
            <a:hlinkClick r:id="rId11" action="ppaction://hlinksldjump"/>
          </p:cNvPr>
          <p:cNvPicPr>
            <a:picLocks noChangeAspect="1" noChangeArrowheads="1"/>
          </p:cNvPicPr>
          <p:nvPr/>
        </p:nvPicPr>
        <p:blipFill>
          <a:blip r:embed="rId12"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3429000" y="533400"/>
            <a:ext cx="1997663" cy="707886"/>
          </a:xfrm>
          <a:prstGeom prst="rect">
            <a:avLst/>
          </a:prstGeom>
        </p:spPr>
        <p:txBody>
          <a:bodyPr wrap="none">
            <a:spAutoFit/>
          </a:bodyPr>
          <a:lstStyle/>
          <a:p>
            <a:pPr algn="ctr"/>
            <a:r>
              <a:rPr lang="en-US" sz="4000" b="1" cap="all" dirty="0" smtClean="0">
                <a:ln w="0"/>
                <a:solidFill>
                  <a:schemeClr val="bg2">
                    <a:lumMod val="50000"/>
                  </a:schemeClr>
                </a:solidFill>
                <a:effectLst>
                  <a:reflection blurRad="12700" stA="50000" endPos="50000" dist="5000" dir="5400000" sy="-100000" rotWithShape="0"/>
                </a:effectLst>
                <a:latin typeface="Adobe Garamond Pro" pitchFamily="18" charset="0"/>
              </a:rPr>
              <a:t>URBAN</a:t>
            </a:r>
            <a:endParaRPr lang="en-US" sz="4000" b="1" cap="all" dirty="0">
              <a:ln w="0"/>
              <a:solidFill>
                <a:schemeClr val="bg2">
                  <a:lumMod val="50000"/>
                </a:schemeClr>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3505200" y="1295400"/>
            <a:ext cx="1805366" cy="523220"/>
          </a:xfrm>
          <a:prstGeom prst="rect">
            <a:avLst/>
          </a:prstGeom>
          <a:noFill/>
        </p:spPr>
        <p:txBody>
          <a:bodyPr wrap="none" rtlCol="0">
            <a:spAutoFit/>
          </a:bodyPr>
          <a:lstStyle/>
          <a:p>
            <a:r>
              <a:rPr lang="en-US" sz="2800" dirty="0" smtClean="0"/>
              <a:t>A city area.</a:t>
            </a:r>
            <a:endParaRPr lang="en-US" sz="2800" dirty="0"/>
          </a:p>
        </p:txBody>
      </p:sp>
      <p:pic>
        <p:nvPicPr>
          <p:cNvPr id="9218" name="Picture 2"/>
          <p:cNvPicPr>
            <a:picLocks noChangeAspect="1" noChangeArrowheads="1"/>
          </p:cNvPicPr>
          <p:nvPr/>
        </p:nvPicPr>
        <p:blipFill>
          <a:blip r:embed="rId7" cstate="print"/>
          <a:srcRect/>
          <a:stretch>
            <a:fillRect/>
          </a:stretch>
        </p:blipFill>
        <p:spPr bwMode="auto">
          <a:xfrm>
            <a:off x="2590800" y="2209800"/>
            <a:ext cx="3835400" cy="2876550"/>
          </a:xfrm>
          <a:prstGeom prst="rect">
            <a:avLst/>
          </a:prstGeom>
          <a:noFill/>
          <a:ln w="9525">
            <a:noFill/>
            <a:miter lim="800000"/>
            <a:headEnd/>
            <a:tailEnd/>
          </a:ln>
        </p:spPr>
      </p:pic>
      <p:sp>
        <p:nvSpPr>
          <p:cNvPr id="7" name="TextBox 6"/>
          <p:cNvSpPr txBox="1"/>
          <p:nvPr/>
        </p:nvSpPr>
        <p:spPr>
          <a:xfrm>
            <a:off x="2209800" y="5181600"/>
            <a:ext cx="4740850" cy="369332"/>
          </a:xfrm>
          <a:prstGeom prst="rect">
            <a:avLst/>
          </a:prstGeom>
          <a:noFill/>
        </p:spPr>
        <p:txBody>
          <a:bodyPr wrap="none" rtlCol="0">
            <a:spAutoFit/>
          </a:bodyPr>
          <a:lstStyle/>
          <a:p>
            <a:r>
              <a:rPr lang="en-US" dirty="0" smtClean="0"/>
              <a:t>“ Stop right there! Yo</a:t>
            </a:r>
            <a:r>
              <a:rPr lang="en-US" dirty="0" smtClean="0">
                <a:solidFill>
                  <a:srgbClr val="FF0000"/>
                </a:solidFill>
              </a:rPr>
              <a:t>u’re</a:t>
            </a:r>
            <a:r>
              <a:rPr lang="en-US" dirty="0" smtClean="0"/>
              <a:t> </a:t>
            </a:r>
            <a:r>
              <a:rPr lang="en-US" dirty="0" smtClean="0">
                <a:solidFill>
                  <a:srgbClr val="FF0000"/>
                </a:solidFill>
              </a:rPr>
              <a:t>ban</a:t>
            </a:r>
            <a:r>
              <a:rPr lang="en-US" dirty="0" smtClean="0"/>
              <a:t>ned from this city!”</a:t>
            </a:r>
            <a:endParaRPr lang="en-US" dirty="0"/>
          </a:p>
        </p:txBody>
      </p:sp>
      <p:pic>
        <p:nvPicPr>
          <p:cNvPr id="8" name="Picture 3">
            <a:hlinkClick r:id="rId8" action="ppaction://hlinksldjump"/>
          </p:cNvPr>
          <p:cNvPicPr>
            <a:picLocks noChangeAspect="1" noChangeArrowheads="1"/>
          </p:cNvPicPr>
          <p:nvPr/>
        </p:nvPicPr>
        <p:blipFill>
          <a:blip r:embed="rId9"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2971800" y="304800"/>
            <a:ext cx="3280322" cy="707886"/>
          </a:xfrm>
          <a:prstGeom prst="rect">
            <a:avLst/>
          </a:prstGeom>
        </p:spPr>
        <p:txBody>
          <a:bodyPr wrap="none">
            <a:spAutoFit/>
          </a:bodyPr>
          <a:lstStyle/>
          <a:p>
            <a:pPr algn="ctr"/>
            <a:r>
              <a:rPr lang="en-US" sz="4000" b="1" cap="all" dirty="0" smtClean="0">
                <a:ln w="0"/>
                <a:solidFill>
                  <a:schemeClr val="accent2"/>
                </a:solidFill>
                <a:effectLst>
                  <a:reflection blurRad="12700" stA="50000" endPos="50000" dist="5000" dir="5400000" sy="-100000" rotWithShape="0"/>
                </a:effectLst>
                <a:latin typeface="Adobe Garamond Pro" pitchFamily="18" charset="0"/>
              </a:rPr>
              <a:t>Gilgamesh</a:t>
            </a:r>
            <a:endParaRPr lang="en-US" sz="4000" b="1" cap="all" dirty="0">
              <a:ln w="0"/>
              <a:solidFill>
                <a:schemeClr val="accent2"/>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2209800" y="1295400"/>
            <a:ext cx="4951997" cy="369332"/>
          </a:xfrm>
          <a:prstGeom prst="rect">
            <a:avLst/>
          </a:prstGeom>
          <a:noFill/>
        </p:spPr>
        <p:txBody>
          <a:bodyPr wrap="none" rtlCol="0">
            <a:spAutoFit/>
          </a:bodyPr>
          <a:lstStyle/>
          <a:p>
            <a:r>
              <a:rPr lang="en-US" dirty="0" smtClean="0"/>
              <a:t>Gilgamesh was King of </a:t>
            </a:r>
            <a:r>
              <a:rPr lang="en-US" dirty="0" err="1" smtClean="0"/>
              <a:t>Uruk</a:t>
            </a:r>
            <a:r>
              <a:rPr lang="en-US" dirty="0" smtClean="0"/>
              <a:t>, a city-state in Sumer. </a:t>
            </a:r>
            <a:endParaRPr lang="en-US" dirty="0"/>
          </a:p>
        </p:txBody>
      </p:sp>
      <p:pic>
        <p:nvPicPr>
          <p:cNvPr id="10242" name="Picture 2"/>
          <p:cNvPicPr>
            <a:picLocks noChangeAspect="1" noChangeArrowheads="1"/>
          </p:cNvPicPr>
          <p:nvPr/>
        </p:nvPicPr>
        <p:blipFill>
          <a:blip r:embed="rId7" cstate="print"/>
          <a:srcRect/>
          <a:stretch>
            <a:fillRect/>
          </a:stretch>
        </p:blipFill>
        <p:spPr bwMode="auto">
          <a:xfrm>
            <a:off x="2362200" y="2057400"/>
            <a:ext cx="1600200" cy="3379622"/>
          </a:xfrm>
          <a:prstGeom prst="rect">
            <a:avLst/>
          </a:prstGeom>
          <a:noFill/>
          <a:ln w="9525">
            <a:noFill/>
            <a:miter lim="800000"/>
            <a:headEnd/>
            <a:tailEnd/>
          </a:ln>
        </p:spPr>
      </p:pic>
      <p:sp>
        <p:nvSpPr>
          <p:cNvPr id="7" name="TextBox 6"/>
          <p:cNvSpPr txBox="1"/>
          <p:nvPr/>
        </p:nvSpPr>
        <p:spPr>
          <a:xfrm>
            <a:off x="4724400" y="3048000"/>
            <a:ext cx="3035318" cy="369332"/>
          </a:xfrm>
          <a:prstGeom prst="rect">
            <a:avLst/>
          </a:prstGeom>
          <a:noFill/>
        </p:spPr>
        <p:txBody>
          <a:bodyPr wrap="none" rtlCol="0">
            <a:spAutoFit/>
          </a:bodyPr>
          <a:lstStyle/>
          <a:p>
            <a:r>
              <a:rPr lang="en-US" dirty="0" smtClean="0">
                <a:solidFill>
                  <a:srgbClr val="FF0000"/>
                </a:solidFill>
              </a:rPr>
              <a:t>“Don’t mesh with Gilgamesh!”</a:t>
            </a:r>
            <a:endParaRPr lang="en-US" dirty="0">
              <a:solidFill>
                <a:srgbClr val="FF0000"/>
              </a:solidFill>
            </a:endParaRPr>
          </a:p>
        </p:txBody>
      </p:sp>
      <p:sp>
        <p:nvSpPr>
          <p:cNvPr id="8" name="TextBox 7"/>
          <p:cNvSpPr txBox="1"/>
          <p:nvPr/>
        </p:nvSpPr>
        <p:spPr>
          <a:xfrm>
            <a:off x="4495800" y="2286000"/>
            <a:ext cx="3457037" cy="646331"/>
          </a:xfrm>
          <a:prstGeom prst="rect">
            <a:avLst/>
          </a:prstGeom>
          <a:noFill/>
        </p:spPr>
        <p:txBody>
          <a:bodyPr wrap="none" rtlCol="0">
            <a:spAutoFit/>
          </a:bodyPr>
          <a:lstStyle/>
          <a:p>
            <a:pPr algn="ctr"/>
            <a:r>
              <a:rPr lang="en-US" dirty="0" smtClean="0"/>
              <a:t>Gilgamesh was a strong, beautiful, </a:t>
            </a:r>
          </a:p>
          <a:p>
            <a:pPr algn="ctr"/>
            <a:r>
              <a:rPr lang="en-US" dirty="0" smtClean="0"/>
              <a:t>and brave leader.</a:t>
            </a:r>
            <a:endParaRPr lang="en-US" dirty="0"/>
          </a:p>
        </p:txBody>
      </p:sp>
      <p:pic>
        <p:nvPicPr>
          <p:cNvPr id="9" name="Picture 3">
            <a:hlinkClick r:id="rId8" action="ppaction://hlinksldjump"/>
          </p:cNvPr>
          <p:cNvPicPr>
            <a:picLocks noChangeAspect="1" noChangeArrowheads="1"/>
          </p:cNvPicPr>
          <p:nvPr/>
        </p:nvPicPr>
        <p:blipFill>
          <a:blip r:embed="rId9"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3352800" y="304800"/>
            <a:ext cx="2343077" cy="707886"/>
          </a:xfrm>
          <a:prstGeom prst="rect">
            <a:avLst/>
          </a:prstGeom>
        </p:spPr>
        <p:txBody>
          <a:bodyPr wrap="none">
            <a:spAutoFit/>
          </a:bodyPr>
          <a:lstStyle/>
          <a:p>
            <a:pPr algn="ctr"/>
            <a:r>
              <a:rPr lang="en-US" sz="4000" b="1" cap="all" dirty="0" smtClean="0">
                <a:ln w="0"/>
                <a:solidFill>
                  <a:srgbClr val="AA8726"/>
                </a:solidFill>
                <a:effectLst>
                  <a:reflection blurRad="12700" stA="50000" endPos="50000" dist="5000" dir="5400000" sy="-100000" rotWithShape="0"/>
                </a:effectLst>
                <a:latin typeface="Adobe Garamond Pro" pitchFamily="18" charset="0"/>
              </a:rPr>
              <a:t>SARGON</a:t>
            </a:r>
            <a:endParaRPr lang="en-US" sz="4000" b="1" cap="all" dirty="0">
              <a:ln w="0"/>
              <a:solidFill>
                <a:srgbClr val="AA8726"/>
              </a:solidFill>
              <a:effectLst>
                <a:reflection blurRad="12700" stA="50000" endPos="50000" dist="5000" dir="5400000" sy="-100000" rotWithShape="0"/>
              </a:effectLst>
              <a:latin typeface="Adobe Garamond Pro" pitchFamily="18" charset="0"/>
            </a:endParaRPr>
          </a:p>
        </p:txBody>
      </p:sp>
      <p:pic>
        <p:nvPicPr>
          <p:cNvPr id="11267" name="Picture 3"/>
          <p:cNvPicPr>
            <a:picLocks noChangeAspect="1" noChangeArrowheads="1"/>
          </p:cNvPicPr>
          <p:nvPr/>
        </p:nvPicPr>
        <p:blipFill>
          <a:blip r:embed="rId7" cstate="print"/>
          <a:srcRect/>
          <a:stretch>
            <a:fillRect/>
          </a:stretch>
        </p:blipFill>
        <p:spPr bwMode="auto">
          <a:xfrm>
            <a:off x="533400" y="1524000"/>
            <a:ext cx="1595437" cy="2058798"/>
          </a:xfrm>
          <a:prstGeom prst="rect">
            <a:avLst/>
          </a:prstGeom>
          <a:noFill/>
          <a:ln w="9525">
            <a:noFill/>
            <a:miter lim="800000"/>
            <a:headEnd/>
            <a:tailEnd/>
          </a:ln>
        </p:spPr>
      </p:pic>
      <p:sp>
        <p:nvSpPr>
          <p:cNvPr id="10" name="TextBox 9"/>
          <p:cNvSpPr txBox="1"/>
          <p:nvPr/>
        </p:nvSpPr>
        <p:spPr>
          <a:xfrm>
            <a:off x="2286000" y="1524000"/>
            <a:ext cx="5791200" cy="4093428"/>
          </a:xfrm>
          <a:prstGeom prst="rect">
            <a:avLst/>
          </a:prstGeom>
          <a:noFill/>
        </p:spPr>
        <p:txBody>
          <a:bodyPr wrap="square" rtlCol="0">
            <a:spAutoFit/>
          </a:bodyPr>
          <a:lstStyle/>
          <a:p>
            <a:r>
              <a:rPr lang="en-US" sz="1600" dirty="0" smtClean="0"/>
              <a:t>Sargon was the </a:t>
            </a:r>
            <a:r>
              <a:rPr lang="en-US" sz="1600" b="1" dirty="0" err="1" smtClean="0"/>
              <a:t>Akkadian</a:t>
            </a:r>
            <a:r>
              <a:rPr lang="en-US" sz="1600" dirty="0" smtClean="0"/>
              <a:t> creator and emperor.  He ruled from 2334-2279 BC.  </a:t>
            </a:r>
          </a:p>
          <a:p>
            <a:endParaRPr lang="en-US" sz="1600" dirty="0" smtClean="0"/>
          </a:p>
          <a:p>
            <a:r>
              <a:rPr lang="en-US" sz="1600" dirty="0" smtClean="0"/>
              <a:t>Sargon created the </a:t>
            </a:r>
            <a:r>
              <a:rPr lang="en-US" sz="1600" dirty="0" err="1" smtClean="0"/>
              <a:t>Akkadian</a:t>
            </a:r>
            <a:r>
              <a:rPr lang="en-US" sz="1600" dirty="0" smtClean="0"/>
              <a:t> society along the Tigris and Euphrates.  It was just north of Sumer, but the </a:t>
            </a:r>
            <a:r>
              <a:rPr lang="en-US" sz="1600" dirty="0" err="1" smtClean="0"/>
              <a:t>Akkadians</a:t>
            </a:r>
            <a:r>
              <a:rPr lang="en-US" sz="1600" dirty="0" smtClean="0"/>
              <a:t> were </a:t>
            </a:r>
            <a:r>
              <a:rPr lang="en-US" sz="1600" b="1" dirty="0" smtClean="0"/>
              <a:t>not</a:t>
            </a:r>
            <a:r>
              <a:rPr lang="en-US" sz="1600" dirty="0" smtClean="0"/>
              <a:t> Sumerians.  The </a:t>
            </a:r>
            <a:r>
              <a:rPr lang="en-US" sz="1600" dirty="0" err="1" smtClean="0"/>
              <a:t>Akkadians</a:t>
            </a:r>
            <a:r>
              <a:rPr lang="en-US" sz="1600" dirty="0" smtClean="0"/>
              <a:t> even spoke a different language than the Sumerians.  For a long time the Sumerians and </a:t>
            </a:r>
            <a:r>
              <a:rPr lang="en-US" sz="1600" dirty="0" err="1" smtClean="0"/>
              <a:t>Akkadians</a:t>
            </a:r>
            <a:r>
              <a:rPr lang="en-US" sz="1600" dirty="0" smtClean="0"/>
              <a:t> lived in peace, until Sargon broke the peace.</a:t>
            </a:r>
          </a:p>
          <a:p>
            <a:endParaRPr lang="en-US" sz="1600" dirty="0" smtClean="0"/>
          </a:p>
          <a:p>
            <a:r>
              <a:rPr lang="en-US" sz="1600" dirty="0" smtClean="0"/>
              <a:t>Sargon broke the peace when he decided he wanted to extend the </a:t>
            </a:r>
            <a:r>
              <a:rPr lang="en-US" sz="1600" dirty="0" err="1" smtClean="0"/>
              <a:t>Akkadian</a:t>
            </a:r>
            <a:r>
              <a:rPr lang="en-US" sz="1600" dirty="0" smtClean="0"/>
              <a:t> territory.  He wanted it to be bigger and stronger.  Sargon got many soldiers together to fight the city-states of Sumer.  </a:t>
            </a:r>
            <a:r>
              <a:rPr lang="en-US" sz="1600" b="1" dirty="0" smtClean="0"/>
              <a:t>Sargon was the first ruler to have a permanent army.</a:t>
            </a:r>
            <a:r>
              <a:rPr lang="en-US" sz="1600" dirty="0" smtClean="0"/>
              <a:t>  </a:t>
            </a:r>
            <a:r>
              <a:rPr lang="en-US" sz="1600" b="1" dirty="0" smtClean="0"/>
              <a:t>Sargon also established the world’s first </a:t>
            </a:r>
            <a:r>
              <a:rPr lang="en-US" sz="1600" b="1" dirty="0" smtClean="0">
                <a:hlinkClick r:id="" action="ppaction://hlinkshowjump?jump=nextslide"/>
              </a:rPr>
              <a:t>empire.</a:t>
            </a:r>
            <a:r>
              <a:rPr lang="en-US" sz="1600" b="1" dirty="0" smtClean="0"/>
              <a:t>  </a:t>
            </a:r>
            <a:endParaRPr lang="en-US" sz="1600" dirty="0" smtClean="0"/>
          </a:p>
          <a:p>
            <a:endParaRPr lang="en-US" dirty="0" smtClean="0"/>
          </a:p>
          <a:p>
            <a:endParaRPr lang="en-US" dirty="0"/>
          </a:p>
        </p:txBody>
      </p:sp>
      <p:pic>
        <p:nvPicPr>
          <p:cNvPr id="11" name="Picture 3">
            <a:hlinkClick r:id="rId8" action="ppaction://hlinksldjump"/>
          </p:cNvPr>
          <p:cNvPicPr>
            <a:picLocks noChangeAspect="1" noChangeArrowheads="1"/>
          </p:cNvPicPr>
          <p:nvPr/>
        </p:nvPicPr>
        <p:blipFill>
          <a:blip r:embed="rId9"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3581400" y="381000"/>
            <a:ext cx="1921616" cy="646331"/>
          </a:xfrm>
          <a:prstGeom prst="rect">
            <a:avLst/>
          </a:prstGeom>
        </p:spPr>
        <p:txBody>
          <a:bodyPr wrap="none">
            <a:spAutoFit/>
          </a:bodyPr>
          <a:lstStyle/>
          <a:p>
            <a:pPr algn="ctr"/>
            <a:r>
              <a:rPr lang="en-US" sz="3600" b="1" cap="all" dirty="0" smtClean="0">
                <a:ln w="0"/>
                <a:solidFill>
                  <a:srgbClr val="7030A0"/>
                </a:solidFill>
                <a:effectLst>
                  <a:reflection blurRad="12700" stA="50000" endPos="50000" dist="5000" dir="5400000" sy="-100000" rotWithShape="0"/>
                </a:effectLst>
                <a:latin typeface="Adobe Garamond Pro" pitchFamily="18" charset="0"/>
              </a:rPr>
              <a:t>EMPIRE</a:t>
            </a:r>
            <a:endParaRPr lang="en-US" sz="3600" b="1" cap="all" dirty="0">
              <a:ln w="0"/>
              <a:solidFill>
                <a:srgbClr val="7030A0"/>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2438400" y="1219200"/>
            <a:ext cx="4357218" cy="646331"/>
          </a:xfrm>
          <a:prstGeom prst="rect">
            <a:avLst/>
          </a:prstGeom>
          <a:noFill/>
        </p:spPr>
        <p:txBody>
          <a:bodyPr wrap="none" rtlCol="0">
            <a:spAutoFit/>
          </a:bodyPr>
          <a:lstStyle/>
          <a:p>
            <a:pPr algn="ctr"/>
            <a:r>
              <a:rPr lang="en-US" dirty="0" smtClean="0"/>
              <a:t>An empire is a land with different territories </a:t>
            </a:r>
          </a:p>
          <a:p>
            <a:pPr algn="ctr"/>
            <a:r>
              <a:rPr lang="en-US" dirty="0" smtClean="0"/>
              <a:t>and people under a single rule.</a:t>
            </a:r>
            <a:endParaRPr lang="en-US" dirty="0"/>
          </a:p>
        </p:txBody>
      </p:sp>
      <p:sp>
        <p:nvSpPr>
          <p:cNvPr id="6" name="TextBox 5"/>
          <p:cNvSpPr txBox="1"/>
          <p:nvPr/>
        </p:nvSpPr>
        <p:spPr>
          <a:xfrm rot="21009652">
            <a:off x="716982" y="2134453"/>
            <a:ext cx="1838708" cy="523220"/>
          </a:xfrm>
          <a:prstGeom prst="rect">
            <a:avLst/>
          </a:prstGeom>
          <a:noFill/>
        </p:spPr>
        <p:txBody>
          <a:bodyPr wrap="none" rtlCol="0">
            <a:spAutoFit/>
          </a:bodyPr>
          <a:lstStyle/>
          <a:p>
            <a:pPr algn="ctr"/>
            <a:r>
              <a:rPr lang="en-US" sz="1400" dirty="0" smtClean="0">
                <a:solidFill>
                  <a:srgbClr val="00B0F0"/>
                </a:solidFill>
              </a:rPr>
              <a:t>What was the  world’s </a:t>
            </a:r>
          </a:p>
          <a:p>
            <a:pPr algn="ctr"/>
            <a:r>
              <a:rPr lang="en-US" sz="1400" dirty="0" smtClean="0">
                <a:solidFill>
                  <a:srgbClr val="00B0F0"/>
                </a:solidFill>
              </a:rPr>
              <a:t>first empire?</a:t>
            </a:r>
            <a:endParaRPr lang="en-US" sz="1400" dirty="0">
              <a:solidFill>
                <a:srgbClr val="00B0F0"/>
              </a:solidFill>
            </a:endParaRPr>
          </a:p>
        </p:txBody>
      </p:sp>
      <p:sp>
        <p:nvSpPr>
          <p:cNvPr id="7" name="TextBox 6">
            <a:hlinkClick r:id="" action="ppaction://hlinkshowjump?jump=previousslide"/>
          </p:cNvPr>
          <p:cNvSpPr txBox="1"/>
          <p:nvPr/>
        </p:nvSpPr>
        <p:spPr>
          <a:xfrm rot="20967818">
            <a:off x="775615" y="2669531"/>
            <a:ext cx="1722908" cy="307777"/>
          </a:xfrm>
          <a:prstGeom prst="rect">
            <a:avLst/>
          </a:prstGeom>
          <a:noFill/>
        </p:spPr>
        <p:txBody>
          <a:bodyPr wrap="none" rtlCol="0">
            <a:spAutoFit/>
          </a:bodyPr>
          <a:lstStyle/>
          <a:p>
            <a:r>
              <a:rPr lang="en-US" sz="1400" dirty="0" smtClean="0">
                <a:solidFill>
                  <a:srgbClr val="FF0000"/>
                </a:solidFill>
              </a:rPr>
              <a:t>The </a:t>
            </a:r>
            <a:r>
              <a:rPr lang="en-US" sz="1400" dirty="0" err="1" smtClean="0">
                <a:solidFill>
                  <a:srgbClr val="FF0000"/>
                </a:solidFill>
              </a:rPr>
              <a:t>Akkadian</a:t>
            </a:r>
            <a:r>
              <a:rPr lang="en-US" sz="1400" dirty="0" smtClean="0">
                <a:solidFill>
                  <a:srgbClr val="FF0000"/>
                </a:solidFill>
              </a:rPr>
              <a:t> Empire</a:t>
            </a:r>
            <a:endParaRPr lang="en-US" sz="1400" dirty="0">
              <a:solidFill>
                <a:srgbClr val="FF0000"/>
              </a:solidFill>
            </a:endParaRPr>
          </a:p>
        </p:txBody>
      </p:sp>
      <p:sp>
        <p:nvSpPr>
          <p:cNvPr id="8" name="TextBox 7"/>
          <p:cNvSpPr txBox="1"/>
          <p:nvPr/>
        </p:nvSpPr>
        <p:spPr>
          <a:xfrm rot="21067994">
            <a:off x="712196" y="3072123"/>
            <a:ext cx="2331023" cy="523220"/>
          </a:xfrm>
          <a:prstGeom prst="rect">
            <a:avLst/>
          </a:prstGeom>
          <a:noFill/>
        </p:spPr>
        <p:txBody>
          <a:bodyPr wrap="none" rtlCol="0">
            <a:spAutoFit/>
          </a:bodyPr>
          <a:lstStyle/>
          <a:p>
            <a:pPr algn="ctr"/>
            <a:r>
              <a:rPr lang="en-US" sz="1400" dirty="0" smtClean="0">
                <a:solidFill>
                  <a:srgbClr val="00B0F0"/>
                </a:solidFill>
              </a:rPr>
              <a:t>Who was the emperor of the </a:t>
            </a:r>
          </a:p>
          <a:p>
            <a:pPr algn="ctr"/>
            <a:r>
              <a:rPr lang="en-US" sz="1400" dirty="0" err="1" smtClean="0">
                <a:solidFill>
                  <a:srgbClr val="00B0F0"/>
                </a:solidFill>
              </a:rPr>
              <a:t>Akkadian</a:t>
            </a:r>
            <a:r>
              <a:rPr lang="en-US" sz="1400" dirty="0" smtClean="0">
                <a:solidFill>
                  <a:srgbClr val="00B0F0"/>
                </a:solidFill>
              </a:rPr>
              <a:t> Empire?</a:t>
            </a:r>
            <a:endParaRPr lang="en-US" sz="1400" dirty="0">
              <a:solidFill>
                <a:srgbClr val="00B0F0"/>
              </a:solidFill>
            </a:endParaRPr>
          </a:p>
        </p:txBody>
      </p:sp>
      <p:sp>
        <p:nvSpPr>
          <p:cNvPr id="9" name="TextBox 8"/>
          <p:cNvSpPr txBox="1"/>
          <p:nvPr/>
        </p:nvSpPr>
        <p:spPr>
          <a:xfrm rot="21018629">
            <a:off x="1392608" y="3636931"/>
            <a:ext cx="685957" cy="307777"/>
          </a:xfrm>
          <a:prstGeom prst="rect">
            <a:avLst/>
          </a:prstGeom>
          <a:noFill/>
        </p:spPr>
        <p:txBody>
          <a:bodyPr wrap="none" rtlCol="0">
            <a:spAutoFit/>
          </a:bodyPr>
          <a:lstStyle/>
          <a:p>
            <a:r>
              <a:rPr lang="en-US" sz="1400" dirty="0" smtClean="0">
                <a:solidFill>
                  <a:srgbClr val="FF0000"/>
                </a:solidFill>
              </a:rPr>
              <a:t>Sargon</a:t>
            </a:r>
            <a:endParaRPr lang="en-US" sz="1400" dirty="0">
              <a:solidFill>
                <a:srgbClr val="FF0000"/>
              </a:solidFill>
            </a:endParaRPr>
          </a:p>
        </p:txBody>
      </p:sp>
      <p:pic>
        <p:nvPicPr>
          <p:cNvPr id="12290" name="Picture 2"/>
          <p:cNvPicPr>
            <a:picLocks noChangeAspect="1" noChangeArrowheads="1"/>
          </p:cNvPicPr>
          <p:nvPr/>
        </p:nvPicPr>
        <p:blipFill>
          <a:blip r:embed="rId7" cstate="print"/>
          <a:srcRect/>
          <a:stretch>
            <a:fillRect/>
          </a:stretch>
        </p:blipFill>
        <p:spPr bwMode="auto">
          <a:xfrm>
            <a:off x="4800600" y="3429000"/>
            <a:ext cx="582740" cy="1752600"/>
          </a:xfrm>
          <a:prstGeom prst="rect">
            <a:avLst/>
          </a:prstGeom>
          <a:noFill/>
          <a:ln w="9525">
            <a:noFill/>
            <a:miter lim="800000"/>
            <a:headEnd/>
            <a:tailEnd/>
          </a:ln>
        </p:spPr>
      </p:pic>
      <p:sp>
        <p:nvSpPr>
          <p:cNvPr id="11" name="TextBox 10"/>
          <p:cNvSpPr txBox="1"/>
          <p:nvPr/>
        </p:nvSpPr>
        <p:spPr>
          <a:xfrm>
            <a:off x="3429000" y="4419600"/>
            <a:ext cx="2971800" cy="923330"/>
          </a:xfrm>
          <a:prstGeom prst="rect">
            <a:avLst/>
          </a:prstGeom>
          <a:noFill/>
        </p:spPr>
        <p:txBody>
          <a:bodyPr wrap="square" rtlCol="0">
            <a:spAutoFit/>
          </a:bodyPr>
          <a:lstStyle/>
          <a:p>
            <a:r>
              <a:rPr lang="en-US" sz="5400" dirty="0" smtClean="0"/>
              <a:t>EMP    RE</a:t>
            </a:r>
            <a:endParaRPr lang="en-US" sz="5400" dirty="0"/>
          </a:p>
        </p:txBody>
      </p:sp>
      <p:sp>
        <p:nvSpPr>
          <p:cNvPr id="12" name="TextBox 11"/>
          <p:cNvSpPr txBox="1"/>
          <p:nvPr/>
        </p:nvSpPr>
        <p:spPr>
          <a:xfrm>
            <a:off x="5410200" y="3352800"/>
            <a:ext cx="2499915" cy="646331"/>
          </a:xfrm>
          <a:prstGeom prst="rect">
            <a:avLst/>
          </a:prstGeom>
          <a:noFill/>
        </p:spPr>
        <p:txBody>
          <a:bodyPr wrap="none" rtlCol="0">
            <a:spAutoFit/>
          </a:bodyPr>
          <a:lstStyle/>
          <a:p>
            <a:r>
              <a:rPr lang="en-US" dirty="0" smtClean="0"/>
              <a:t>“</a:t>
            </a:r>
            <a:r>
              <a:rPr lang="en-US" sz="3600" b="1" dirty="0" smtClean="0"/>
              <a:t>I</a:t>
            </a:r>
            <a:r>
              <a:rPr lang="en-US" dirty="0" smtClean="0"/>
              <a:t> am your single ruler!”</a:t>
            </a:r>
            <a:endParaRPr lang="en-US" dirty="0"/>
          </a:p>
        </p:txBody>
      </p:sp>
      <p:pic>
        <p:nvPicPr>
          <p:cNvPr id="13" name="Picture 3">
            <a:hlinkClick r:id="rId8" action="ppaction://hlinksldjump"/>
          </p:cNvPr>
          <p:cNvPicPr>
            <a:picLocks noChangeAspect="1" noChangeArrowheads="1"/>
          </p:cNvPicPr>
          <p:nvPr/>
        </p:nvPicPr>
        <p:blipFill>
          <a:blip r:embed="rId9"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par>
                          <p:cTn id="27" fill="hold">
                            <p:stCondLst>
                              <p:cond delay="1000"/>
                            </p:stCondLst>
                            <p:childTnLst>
                              <p:par>
                                <p:cTn id="28" presetID="25" presetClass="entr" presetSubtype="0"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45" dur="2000" fill="hold"/>
                                        <p:tgtEl>
                                          <p:spTgt spid="9"/>
                                        </p:tgtEl>
                                        <p:attrNameLst>
                                          <p:attrName>ppt_h</p:attrName>
                                        </p:attrNameLst>
                                      </p:cBhvr>
                                      <p:tavLst>
                                        <p:tav tm="0">
                                          <p:val>
                                            <p:strVal val="#ppt_h"/>
                                          </p:val>
                                        </p:tav>
                                        <p:tav tm="100000">
                                          <p:val>
                                            <p:strVal val="#ppt_h"/>
                                          </p:val>
                                        </p:tav>
                                      </p:tavLst>
                                    </p:anim>
                                    <p:anim calcmode="lin" valueType="num">
                                      <p:cBhvr>
                                        <p:cTn id="46"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49" dur="2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2743200" y="381000"/>
            <a:ext cx="3837268" cy="769441"/>
          </a:xfrm>
          <a:prstGeom prst="rect">
            <a:avLst/>
          </a:prstGeom>
        </p:spPr>
        <p:txBody>
          <a:bodyPr wrap="none">
            <a:spAutoFit/>
          </a:bodyPr>
          <a:lstStyle/>
          <a:p>
            <a:pPr algn="ctr"/>
            <a:r>
              <a:rPr lang="en-US" sz="4400" b="1" cap="all" dirty="0" smtClean="0">
                <a:ln w="0"/>
                <a:solidFill>
                  <a:schemeClr val="accent6">
                    <a:lumMod val="75000"/>
                  </a:schemeClr>
                </a:solidFill>
                <a:effectLst>
                  <a:reflection blurRad="12700" stA="50000" endPos="50000" dist="5000" dir="5400000" sy="-100000" rotWithShape="0"/>
                </a:effectLst>
                <a:latin typeface="Adobe Garamond Pro" pitchFamily="18" charset="0"/>
              </a:rPr>
              <a:t>Polytheism</a:t>
            </a:r>
            <a:endParaRPr lang="en-US" sz="4400" b="1" cap="all" dirty="0">
              <a:ln w="0"/>
              <a:solidFill>
                <a:schemeClr val="accent6">
                  <a:lumMod val="75000"/>
                </a:schemeClr>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3200400" y="1295400"/>
            <a:ext cx="2805255" cy="369332"/>
          </a:xfrm>
          <a:prstGeom prst="rect">
            <a:avLst/>
          </a:prstGeom>
          <a:noFill/>
        </p:spPr>
        <p:txBody>
          <a:bodyPr wrap="none" rtlCol="0">
            <a:spAutoFit/>
          </a:bodyPr>
          <a:lstStyle/>
          <a:p>
            <a:r>
              <a:rPr lang="en-US" dirty="0" smtClean="0"/>
              <a:t>The worship of </a:t>
            </a:r>
            <a:r>
              <a:rPr lang="en-US" b="1" dirty="0" smtClean="0"/>
              <a:t>MANY gods.</a:t>
            </a:r>
            <a:endParaRPr lang="en-US" b="1" dirty="0"/>
          </a:p>
        </p:txBody>
      </p:sp>
      <p:sp>
        <p:nvSpPr>
          <p:cNvPr id="6" name="TextBox 5"/>
          <p:cNvSpPr txBox="1"/>
          <p:nvPr/>
        </p:nvSpPr>
        <p:spPr>
          <a:xfrm>
            <a:off x="304800" y="1905000"/>
            <a:ext cx="4114800" cy="3693319"/>
          </a:xfrm>
          <a:prstGeom prst="rect">
            <a:avLst/>
          </a:prstGeom>
          <a:noFill/>
        </p:spPr>
        <p:txBody>
          <a:bodyPr wrap="square" rtlCol="0">
            <a:spAutoFit/>
          </a:bodyPr>
          <a:lstStyle/>
          <a:p>
            <a:r>
              <a:rPr lang="en-US" dirty="0" smtClean="0">
                <a:solidFill>
                  <a:schemeClr val="accent4">
                    <a:lumMod val="75000"/>
                  </a:schemeClr>
                </a:solidFill>
              </a:rPr>
              <a:t>The Sumerians practiced </a:t>
            </a:r>
            <a:r>
              <a:rPr lang="en-US" b="1" dirty="0" smtClean="0">
                <a:solidFill>
                  <a:schemeClr val="accent4">
                    <a:lumMod val="75000"/>
                  </a:schemeClr>
                </a:solidFill>
              </a:rPr>
              <a:t>polytheism</a:t>
            </a:r>
            <a:r>
              <a:rPr lang="en-US" dirty="0" smtClean="0">
                <a:solidFill>
                  <a:schemeClr val="accent4">
                    <a:lumMod val="75000"/>
                  </a:schemeClr>
                </a:solidFill>
              </a:rPr>
              <a:t>.  A long time ago the Sumerians didn’t know how to explain things scientifically.  They did not know why it rained or snowed.  They did not know why lightening struck, or how the plants grew.  They explained things by saying the gods had enormous powers.  They believed the gods could bring good health and wealth.  </a:t>
            </a:r>
          </a:p>
          <a:p>
            <a:endParaRPr lang="en-US" dirty="0" smtClean="0">
              <a:solidFill>
                <a:schemeClr val="accent4">
                  <a:lumMod val="75000"/>
                </a:schemeClr>
              </a:solidFill>
            </a:endParaRPr>
          </a:p>
          <a:p>
            <a:r>
              <a:rPr lang="en-US" b="1" dirty="0" smtClean="0">
                <a:solidFill>
                  <a:schemeClr val="accent4">
                    <a:lumMod val="50000"/>
                  </a:schemeClr>
                </a:solidFill>
              </a:rPr>
              <a:t>*The Sumerians believed that success in areas of life depended on pleasing the gods, so they were VERY religious!</a:t>
            </a:r>
            <a:endParaRPr lang="en-US" b="1" dirty="0">
              <a:solidFill>
                <a:schemeClr val="accent4">
                  <a:lumMod val="50000"/>
                </a:schemeClr>
              </a:solidFill>
            </a:endParaRPr>
          </a:p>
        </p:txBody>
      </p:sp>
      <p:pic>
        <p:nvPicPr>
          <p:cNvPr id="13314" name="Picture 2"/>
          <p:cNvPicPr>
            <a:picLocks noChangeAspect="1" noChangeArrowheads="1"/>
          </p:cNvPicPr>
          <p:nvPr/>
        </p:nvPicPr>
        <p:blipFill>
          <a:blip r:embed="rId6" cstate="print"/>
          <a:srcRect/>
          <a:stretch>
            <a:fillRect/>
          </a:stretch>
        </p:blipFill>
        <p:spPr bwMode="auto">
          <a:xfrm>
            <a:off x="4800600" y="2438400"/>
            <a:ext cx="838200" cy="730045"/>
          </a:xfrm>
          <a:prstGeom prst="rect">
            <a:avLst/>
          </a:prstGeom>
          <a:noFill/>
          <a:ln w="9525">
            <a:noFill/>
            <a:miter lim="800000"/>
            <a:headEnd/>
            <a:tailEnd/>
          </a:ln>
        </p:spPr>
      </p:pic>
      <p:sp>
        <p:nvSpPr>
          <p:cNvPr id="8" name="TextBox 7"/>
          <p:cNvSpPr txBox="1"/>
          <p:nvPr/>
        </p:nvSpPr>
        <p:spPr>
          <a:xfrm>
            <a:off x="4724400" y="1905000"/>
            <a:ext cx="3115918"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b="1" dirty="0" smtClean="0"/>
              <a:t>Some Sumerian gods included:</a:t>
            </a:r>
            <a:endParaRPr lang="en-US" b="1" dirty="0"/>
          </a:p>
        </p:txBody>
      </p:sp>
      <p:sp>
        <p:nvSpPr>
          <p:cNvPr id="9" name="TextBox 8"/>
          <p:cNvSpPr txBox="1"/>
          <p:nvPr/>
        </p:nvSpPr>
        <p:spPr>
          <a:xfrm>
            <a:off x="5715000" y="2514600"/>
            <a:ext cx="2020168" cy="369332"/>
          </a:xfrm>
          <a:prstGeom prst="rect">
            <a:avLst/>
          </a:prstGeom>
          <a:noFill/>
        </p:spPr>
        <p:txBody>
          <a:bodyPr wrap="none" rtlCol="0">
            <a:spAutoFit/>
          </a:bodyPr>
          <a:lstStyle/>
          <a:p>
            <a:r>
              <a:rPr lang="en-US" dirty="0" err="1" smtClean="0"/>
              <a:t>Enlil</a:t>
            </a:r>
            <a:r>
              <a:rPr lang="en-US" dirty="0" smtClean="0"/>
              <a:t>: Lord of the air</a:t>
            </a:r>
            <a:endParaRPr lang="en-US" dirty="0"/>
          </a:p>
        </p:txBody>
      </p:sp>
      <p:pic>
        <p:nvPicPr>
          <p:cNvPr id="13316" name="Picture 4"/>
          <p:cNvPicPr>
            <a:picLocks noChangeAspect="1" noChangeArrowheads="1"/>
          </p:cNvPicPr>
          <p:nvPr/>
        </p:nvPicPr>
        <p:blipFill>
          <a:blip r:embed="rId7" cstate="print"/>
          <a:srcRect/>
          <a:stretch>
            <a:fillRect/>
          </a:stretch>
        </p:blipFill>
        <p:spPr bwMode="auto">
          <a:xfrm>
            <a:off x="6858000" y="3124200"/>
            <a:ext cx="942975" cy="867393"/>
          </a:xfrm>
          <a:prstGeom prst="rect">
            <a:avLst/>
          </a:prstGeom>
          <a:noFill/>
          <a:ln w="9525">
            <a:noFill/>
            <a:miter lim="800000"/>
            <a:headEnd/>
            <a:tailEnd/>
          </a:ln>
        </p:spPr>
      </p:pic>
      <p:sp>
        <p:nvSpPr>
          <p:cNvPr id="12" name="TextBox 11"/>
          <p:cNvSpPr txBox="1"/>
          <p:nvPr/>
        </p:nvSpPr>
        <p:spPr>
          <a:xfrm>
            <a:off x="4800600" y="3352800"/>
            <a:ext cx="2114681" cy="369332"/>
          </a:xfrm>
          <a:prstGeom prst="rect">
            <a:avLst/>
          </a:prstGeom>
          <a:noFill/>
        </p:spPr>
        <p:txBody>
          <a:bodyPr wrap="none" rtlCol="0">
            <a:spAutoFit/>
          </a:bodyPr>
          <a:lstStyle/>
          <a:p>
            <a:r>
              <a:rPr lang="en-US" dirty="0" err="1" smtClean="0"/>
              <a:t>Enki</a:t>
            </a:r>
            <a:r>
              <a:rPr lang="en-US" dirty="0" smtClean="0"/>
              <a:t>: God of wisdom</a:t>
            </a:r>
            <a:endParaRPr lang="en-US" dirty="0"/>
          </a:p>
        </p:txBody>
      </p:sp>
      <p:pic>
        <p:nvPicPr>
          <p:cNvPr id="13319" name="Picture 7"/>
          <p:cNvPicPr>
            <a:picLocks noChangeAspect="1" noChangeArrowheads="1"/>
          </p:cNvPicPr>
          <p:nvPr/>
        </p:nvPicPr>
        <p:blipFill>
          <a:blip r:embed="rId8" cstate="print"/>
          <a:srcRect/>
          <a:stretch>
            <a:fillRect/>
          </a:stretch>
        </p:blipFill>
        <p:spPr bwMode="auto">
          <a:xfrm>
            <a:off x="4876800" y="4114800"/>
            <a:ext cx="838200" cy="744159"/>
          </a:xfrm>
          <a:prstGeom prst="rect">
            <a:avLst/>
          </a:prstGeom>
          <a:noFill/>
          <a:ln w="9525">
            <a:noFill/>
            <a:miter lim="800000"/>
            <a:headEnd/>
            <a:tailEnd/>
          </a:ln>
        </p:spPr>
      </p:pic>
      <p:sp>
        <p:nvSpPr>
          <p:cNvPr id="16" name="TextBox 15"/>
          <p:cNvSpPr txBox="1"/>
          <p:nvPr/>
        </p:nvSpPr>
        <p:spPr>
          <a:xfrm>
            <a:off x="5715000" y="4267200"/>
            <a:ext cx="3253391" cy="369332"/>
          </a:xfrm>
          <a:prstGeom prst="rect">
            <a:avLst/>
          </a:prstGeom>
          <a:noFill/>
        </p:spPr>
        <p:txBody>
          <a:bodyPr wrap="none" rtlCol="0">
            <a:spAutoFit/>
          </a:bodyPr>
          <a:lstStyle/>
          <a:p>
            <a:r>
              <a:rPr lang="en-US" dirty="0" err="1" smtClean="0"/>
              <a:t>Inanna</a:t>
            </a:r>
            <a:r>
              <a:rPr lang="en-US" dirty="0" smtClean="0"/>
              <a:t>: Goddess of love and war</a:t>
            </a:r>
            <a:endParaRPr lang="en-US" dirty="0"/>
          </a:p>
        </p:txBody>
      </p:sp>
      <p:pic>
        <p:nvPicPr>
          <p:cNvPr id="17" name="Picture 3">
            <a:hlinkClick r:id="rId9" action="ppaction://hlinksldjump"/>
          </p:cNvPr>
          <p:cNvPicPr>
            <a:picLocks noChangeAspect="1" noChangeArrowheads="1"/>
          </p:cNvPicPr>
          <p:nvPr/>
        </p:nvPicPr>
        <p:blipFill>
          <a:blip r:embed="rId10"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dissolve">
                                      <p:cBhvr>
                                        <p:cTn id="13" dur="500"/>
                                        <p:tgtEl>
                                          <p:spTgt spid="133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fltVal val="0"/>
                                          </p:val>
                                        </p:tav>
                                        <p:tav tm="100000">
                                          <p:val>
                                            <p:strVal val="#ppt_w"/>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Effect transition="in" filter="fade">
                                      <p:cBhvr>
                                        <p:cTn id="23" dur="2000"/>
                                        <p:tgtEl>
                                          <p:spTgt spid="12"/>
                                        </p:tgtEl>
                                      </p:cBhvr>
                                    </p:animEffect>
                                  </p:childTnLst>
                                </p:cTn>
                              </p:par>
                              <p:par>
                                <p:cTn id="24" presetID="53" presetClass="entr" presetSubtype="0" fill="hold" nodeType="withEffect">
                                  <p:stCondLst>
                                    <p:cond delay="0"/>
                                  </p:stCondLst>
                                  <p:childTnLst>
                                    <p:set>
                                      <p:cBhvr>
                                        <p:cTn id="25" dur="1" fill="hold">
                                          <p:stCondLst>
                                            <p:cond delay="0"/>
                                          </p:stCondLst>
                                        </p:cTn>
                                        <p:tgtEl>
                                          <p:spTgt spid="13316"/>
                                        </p:tgtEl>
                                        <p:attrNameLst>
                                          <p:attrName>style.visibility</p:attrName>
                                        </p:attrNameLst>
                                      </p:cBhvr>
                                      <p:to>
                                        <p:strVal val="visible"/>
                                      </p:to>
                                    </p:set>
                                    <p:anim calcmode="lin" valueType="num">
                                      <p:cBhvr>
                                        <p:cTn id="26" dur="2000" fill="hold"/>
                                        <p:tgtEl>
                                          <p:spTgt spid="13316"/>
                                        </p:tgtEl>
                                        <p:attrNameLst>
                                          <p:attrName>ppt_w</p:attrName>
                                        </p:attrNameLst>
                                      </p:cBhvr>
                                      <p:tavLst>
                                        <p:tav tm="0">
                                          <p:val>
                                            <p:fltVal val="0"/>
                                          </p:val>
                                        </p:tav>
                                        <p:tav tm="100000">
                                          <p:val>
                                            <p:strVal val="#ppt_w"/>
                                          </p:val>
                                        </p:tav>
                                      </p:tavLst>
                                    </p:anim>
                                    <p:anim calcmode="lin" valueType="num">
                                      <p:cBhvr>
                                        <p:cTn id="27" dur="2000" fill="hold"/>
                                        <p:tgtEl>
                                          <p:spTgt spid="13316"/>
                                        </p:tgtEl>
                                        <p:attrNameLst>
                                          <p:attrName>ppt_h</p:attrName>
                                        </p:attrNameLst>
                                      </p:cBhvr>
                                      <p:tavLst>
                                        <p:tav tm="0">
                                          <p:val>
                                            <p:fltVal val="0"/>
                                          </p:val>
                                        </p:tav>
                                        <p:tav tm="100000">
                                          <p:val>
                                            <p:strVal val="#ppt_h"/>
                                          </p:val>
                                        </p:tav>
                                      </p:tavLst>
                                    </p:anim>
                                    <p:animEffect transition="in" filter="fade">
                                      <p:cBhvr>
                                        <p:cTn id="28" dur="2000"/>
                                        <p:tgtEl>
                                          <p:spTgt spid="1331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3319"/>
                                        </p:tgtEl>
                                        <p:attrNameLst>
                                          <p:attrName>style.visibility</p:attrName>
                                        </p:attrNameLst>
                                      </p:cBhvr>
                                      <p:to>
                                        <p:strVal val="visible"/>
                                      </p:to>
                                    </p:set>
                                    <p:animEffect transition="in" filter="diamond(in)">
                                      <p:cBhvr>
                                        <p:cTn id="33" dur="2000"/>
                                        <p:tgtEl>
                                          <p:spTgt spid="13319"/>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amond(in)">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hlinkClick r:id="rId6" action="ppaction://hlinksldjump"/>
          </p:cNvPr>
          <p:cNvPicPr>
            <a:picLocks noChangeAspect="1" noChangeArrowheads="1"/>
          </p:cNvPicPr>
          <p:nvPr/>
        </p:nvPicPr>
        <p:blipFill>
          <a:blip r:embed="rId7"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2362200" y="457200"/>
            <a:ext cx="4736618" cy="646331"/>
          </a:xfrm>
          <a:prstGeom prst="rect">
            <a:avLst/>
          </a:prstGeom>
        </p:spPr>
        <p:txBody>
          <a:bodyPr wrap="none">
            <a:spAutoFit/>
          </a:bodyPr>
          <a:lstStyle/>
          <a:p>
            <a:pPr algn="ctr"/>
            <a:r>
              <a:rPr lang="en-US" sz="3600" b="1" cap="all" dirty="0" smtClean="0">
                <a:ln w="0"/>
                <a:solidFill>
                  <a:schemeClr val="accent3">
                    <a:lumMod val="75000"/>
                  </a:schemeClr>
                </a:solidFill>
                <a:effectLst>
                  <a:reflection blurRad="12700" stA="50000" endPos="50000" dist="5000" dir="5400000" sy="-100000" rotWithShape="0"/>
                </a:effectLst>
                <a:latin typeface="Adobe Garamond Pro" pitchFamily="18" charset="0"/>
              </a:rPr>
              <a:t>SOCIAL HIERARCHY</a:t>
            </a:r>
            <a:endParaRPr lang="en-US" sz="3600" b="1" cap="all" dirty="0">
              <a:ln w="0"/>
              <a:solidFill>
                <a:schemeClr val="accent3">
                  <a:lumMod val="75000"/>
                </a:schemeClr>
              </a:solidFill>
              <a:effectLst>
                <a:reflection blurRad="12700" stA="50000" endPos="50000" dist="5000" dir="5400000" sy="-100000" rotWithShape="0"/>
              </a:effectLst>
              <a:latin typeface="Adobe Garamond Pro" pitchFamily="18" charset="0"/>
            </a:endParaRPr>
          </a:p>
        </p:txBody>
      </p:sp>
      <p:sp>
        <p:nvSpPr>
          <p:cNvPr id="6" name="TextBox 5"/>
          <p:cNvSpPr txBox="1"/>
          <p:nvPr/>
        </p:nvSpPr>
        <p:spPr>
          <a:xfrm>
            <a:off x="2895600" y="1143000"/>
            <a:ext cx="3809954" cy="369332"/>
          </a:xfrm>
          <a:prstGeom prst="rect">
            <a:avLst/>
          </a:prstGeom>
          <a:noFill/>
        </p:spPr>
        <p:txBody>
          <a:bodyPr wrap="none" rtlCol="0">
            <a:spAutoFit/>
          </a:bodyPr>
          <a:lstStyle/>
          <a:p>
            <a:r>
              <a:rPr lang="en-US" dirty="0" smtClean="0"/>
              <a:t>The division of society by rank or class.</a:t>
            </a:r>
            <a:endParaRPr lang="en-US" dirty="0"/>
          </a:p>
        </p:txBody>
      </p:sp>
      <p:sp>
        <p:nvSpPr>
          <p:cNvPr id="7" name="Rectangle 6"/>
          <p:cNvSpPr/>
          <p:nvPr/>
        </p:nvSpPr>
        <p:spPr>
          <a:xfrm>
            <a:off x="762000" y="1600200"/>
            <a:ext cx="80855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Hint: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304800" y="2057400"/>
            <a:ext cx="2424253" cy="923330"/>
          </a:xfrm>
          <a:prstGeom prst="rect">
            <a:avLst/>
          </a:prstGeom>
          <a:noFill/>
        </p:spPr>
        <p:txBody>
          <a:bodyPr wrap="none" rtlCol="0">
            <a:spAutoFit/>
          </a:bodyPr>
          <a:lstStyle/>
          <a:p>
            <a:r>
              <a:rPr lang="en-US" dirty="0" smtClean="0"/>
              <a:t>Social </a:t>
            </a:r>
            <a:r>
              <a:rPr lang="en-US" dirty="0" smtClean="0">
                <a:solidFill>
                  <a:srgbClr val="FF0000"/>
                </a:solidFill>
              </a:rPr>
              <a:t>HIGHER</a:t>
            </a:r>
            <a:r>
              <a:rPr lang="en-US" dirty="0" smtClean="0"/>
              <a:t>archy-</a:t>
            </a:r>
          </a:p>
          <a:p>
            <a:r>
              <a:rPr lang="en-US" dirty="0" smtClean="0"/>
              <a:t>Some people are </a:t>
            </a:r>
            <a:r>
              <a:rPr lang="en-US" dirty="0" smtClean="0">
                <a:solidFill>
                  <a:srgbClr val="FF0000"/>
                </a:solidFill>
              </a:rPr>
              <a:t>higher</a:t>
            </a:r>
          </a:p>
          <a:p>
            <a:r>
              <a:rPr lang="en-US" dirty="0" smtClean="0"/>
              <a:t>than others are.</a:t>
            </a:r>
            <a:endParaRPr lang="en-US" dirty="0"/>
          </a:p>
        </p:txBody>
      </p:sp>
      <p:sp>
        <p:nvSpPr>
          <p:cNvPr id="9" name="Rectangle 8"/>
          <p:cNvSpPr/>
          <p:nvPr/>
        </p:nvSpPr>
        <p:spPr>
          <a:xfrm>
            <a:off x="3276600" y="1905000"/>
            <a:ext cx="5007076"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How was Sumer divided?</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3200400" y="2667000"/>
            <a:ext cx="13789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KINGS</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p:cNvSpPr/>
          <p:nvPr/>
        </p:nvSpPr>
        <p:spPr>
          <a:xfrm>
            <a:off x="3048000" y="3352800"/>
            <a:ext cx="169149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PRIESTS</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Rectangle 11"/>
          <p:cNvSpPr/>
          <p:nvPr/>
        </p:nvSpPr>
        <p:spPr>
          <a:xfrm>
            <a:off x="2133600" y="4114800"/>
            <a:ext cx="316740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MERCHANGS/TRADERS</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 name="Rectangle 12"/>
          <p:cNvSpPr/>
          <p:nvPr/>
        </p:nvSpPr>
        <p:spPr>
          <a:xfrm>
            <a:off x="2743200" y="4724400"/>
            <a:ext cx="2692211"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WORKING CLASS</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3124200" y="5334000"/>
            <a:ext cx="156555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SLAVES</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TextBox 14"/>
          <p:cNvSpPr txBox="1"/>
          <p:nvPr/>
        </p:nvSpPr>
        <p:spPr>
          <a:xfrm>
            <a:off x="5334000" y="2743200"/>
            <a:ext cx="2850396" cy="523220"/>
          </a:xfrm>
          <a:prstGeom prst="rect">
            <a:avLst/>
          </a:prstGeom>
          <a:noFill/>
        </p:spPr>
        <p:txBody>
          <a:bodyPr wrap="none" rtlCol="0">
            <a:spAutoFit/>
          </a:bodyPr>
          <a:lstStyle/>
          <a:p>
            <a:pPr algn="ctr"/>
            <a:r>
              <a:rPr lang="en-US" sz="1400" dirty="0" smtClean="0"/>
              <a:t>The kings of Sumer claimed that the </a:t>
            </a:r>
          </a:p>
          <a:p>
            <a:pPr algn="ctr"/>
            <a:r>
              <a:rPr lang="en-US" sz="1400" dirty="0" smtClean="0"/>
              <a:t>gods chose them to rule.</a:t>
            </a:r>
            <a:endParaRPr lang="en-US" sz="1400" dirty="0"/>
          </a:p>
        </p:txBody>
      </p:sp>
      <p:sp>
        <p:nvSpPr>
          <p:cNvPr id="16" name="TextBox 15"/>
          <p:cNvSpPr txBox="1"/>
          <p:nvPr/>
        </p:nvSpPr>
        <p:spPr>
          <a:xfrm>
            <a:off x="5486400" y="3429000"/>
            <a:ext cx="3021212" cy="523220"/>
          </a:xfrm>
          <a:prstGeom prst="rect">
            <a:avLst/>
          </a:prstGeom>
          <a:noFill/>
        </p:spPr>
        <p:txBody>
          <a:bodyPr wrap="none" rtlCol="0">
            <a:spAutoFit/>
          </a:bodyPr>
          <a:lstStyle/>
          <a:p>
            <a:pPr algn="ctr"/>
            <a:r>
              <a:rPr lang="en-US" sz="1400" dirty="0" smtClean="0"/>
              <a:t>Because of how important religion was</a:t>
            </a:r>
          </a:p>
          <a:p>
            <a:pPr algn="ctr"/>
            <a:r>
              <a:rPr lang="en-US" sz="1400" dirty="0" smtClean="0"/>
              <a:t>in Sumer, Priests were very high up.</a:t>
            </a:r>
            <a:endParaRPr lang="en-US" sz="1400" dirty="0"/>
          </a:p>
        </p:txBody>
      </p:sp>
      <p:sp>
        <p:nvSpPr>
          <p:cNvPr id="17" name="TextBox 16"/>
          <p:cNvSpPr txBox="1"/>
          <p:nvPr/>
        </p:nvSpPr>
        <p:spPr>
          <a:xfrm>
            <a:off x="5262425" y="4114800"/>
            <a:ext cx="3881575" cy="523220"/>
          </a:xfrm>
          <a:prstGeom prst="rect">
            <a:avLst/>
          </a:prstGeom>
          <a:noFill/>
        </p:spPr>
        <p:txBody>
          <a:bodyPr wrap="none" rtlCol="0">
            <a:spAutoFit/>
          </a:bodyPr>
          <a:lstStyle/>
          <a:p>
            <a:pPr algn="ctr"/>
            <a:r>
              <a:rPr lang="en-US" sz="1400" dirty="0" smtClean="0"/>
              <a:t>Below priests were skilled craftspeople, merchants</a:t>
            </a:r>
          </a:p>
          <a:p>
            <a:pPr algn="ctr"/>
            <a:r>
              <a:rPr lang="en-US" sz="1400" dirty="0" smtClean="0"/>
              <a:t>and traders.  Trade was VERY IMPORTANT! </a:t>
            </a:r>
            <a:endParaRPr lang="en-US" sz="1400" dirty="0"/>
          </a:p>
        </p:txBody>
      </p:sp>
      <p:sp>
        <p:nvSpPr>
          <p:cNvPr id="18" name="TextBox 17"/>
          <p:cNvSpPr txBox="1"/>
          <p:nvPr/>
        </p:nvSpPr>
        <p:spPr>
          <a:xfrm>
            <a:off x="5715000" y="4800600"/>
            <a:ext cx="2734530" cy="523220"/>
          </a:xfrm>
          <a:prstGeom prst="rect">
            <a:avLst/>
          </a:prstGeom>
          <a:noFill/>
        </p:spPr>
        <p:txBody>
          <a:bodyPr wrap="none" rtlCol="0">
            <a:spAutoFit/>
          </a:bodyPr>
          <a:lstStyle/>
          <a:p>
            <a:pPr algn="ctr"/>
            <a:r>
              <a:rPr lang="en-US" sz="1400" dirty="0" smtClean="0"/>
              <a:t>Farmers and laborers made up the </a:t>
            </a:r>
          </a:p>
          <a:p>
            <a:pPr algn="ctr"/>
            <a:r>
              <a:rPr lang="en-US" sz="1400" dirty="0" smtClean="0"/>
              <a:t>working class.</a:t>
            </a:r>
            <a:endParaRPr lang="en-US" sz="1400" dirty="0"/>
          </a:p>
        </p:txBody>
      </p:sp>
      <p:sp>
        <p:nvSpPr>
          <p:cNvPr id="19" name="TextBox 18"/>
          <p:cNvSpPr txBox="1"/>
          <p:nvPr/>
        </p:nvSpPr>
        <p:spPr>
          <a:xfrm>
            <a:off x="5486400" y="5486400"/>
            <a:ext cx="2322880" cy="523220"/>
          </a:xfrm>
          <a:prstGeom prst="rect">
            <a:avLst/>
          </a:prstGeom>
          <a:noFill/>
        </p:spPr>
        <p:txBody>
          <a:bodyPr wrap="none" rtlCol="0">
            <a:spAutoFit/>
          </a:bodyPr>
          <a:lstStyle/>
          <a:p>
            <a:pPr algn="ctr"/>
            <a:r>
              <a:rPr lang="en-US" sz="1400" dirty="0" smtClean="0"/>
              <a:t>Slaves were at the bottom of </a:t>
            </a:r>
          </a:p>
          <a:p>
            <a:pPr algn="ctr"/>
            <a:r>
              <a:rPr lang="en-US" sz="1400" dirty="0" smtClean="0"/>
              <a:t>social order.</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 y="3810000"/>
            <a:ext cx="1064737" cy="1114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4"/>
          <p:cNvPicPr>
            <a:picLocks noChangeAspect="1" noChangeArrowheads="1"/>
          </p:cNvPicPr>
          <p:nvPr/>
        </p:nvPicPr>
        <p:blipFill>
          <a:blip r:embed="rId3" cstate="print"/>
          <a:srcRect/>
          <a:stretch>
            <a:fillRect/>
          </a:stretch>
        </p:blipFill>
        <p:spPr bwMode="auto">
          <a:xfrm>
            <a:off x="4495800" y="2057400"/>
            <a:ext cx="1117257" cy="1033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3"/>
          <p:cNvPicPr>
            <a:picLocks noChangeAspect="1" noChangeArrowheads="1"/>
          </p:cNvPicPr>
          <p:nvPr/>
        </p:nvPicPr>
        <p:blipFill>
          <a:blip r:embed="rId4" cstate="print"/>
          <a:srcRect/>
          <a:stretch>
            <a:fillRect/>
          </a:stretch>
        </p:blipFill>
        <p:spPr bwMode="auto">
          <a:xfrm>
            <a:off x="4572000" y="38862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8">
            <a:hlinkClick r:id="rId5" action="ppaction://hlinksldjump">
              <a:snd r:embed="rId6" name="click.wav"/>
            </a:hlinkClick>
          </p:cNvPr>
          <p:cNvPicPr>
            <a:picLocks noChangeAspect="1" noChangeArrowheads="1"/>
          </p:cNvPicPr>
          <p:nvPr/>
        </p:nvPicPr>
        <p:blipFill>
          <a:blip r:embed="rId7"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5" name="Picture 3">
            <a:hlinkClick r:id="" action="ppaction://hlinkshowjump?jump=lastslideviewed">
              <a:snd r:embed="rId6" name="click.wav"/>
            </a:hlinkClick>
          </p:cNvPr>
          <p:cNvPicPr>
            <a:picLocks noChangeAspect="1" noChangeArrowheads="1"/>
          </p:cNvPicPr>
          <p:nvPr/>
        </p:nvPicPr>
        <p:blipFill>
          <a:blip r:embed="rId8" cstate="print"/>
          <a:srcRect/>
          <a:stretch>
            <a:fillRect/>
          </a:stretch>
        </p:blipFill>
        <p:spPr bwMode="auto">
          <a:xfrm>
            <a:off x="304800" y="22860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219200" y="2438400"/>
            <a:ext cx="3271408" cy="523220"/>
          </a:xfrm>
          <a:prstGeom prst="rect">
            <a:avLst/>
          </a:prstGeom>
          <a:noFill/>
        </p:spPr>
        <p:txBody>
          <a:bodyPr wrap="none" rtlCol="0">
            <a:spAutoFit/>
          </a:bodyPr>
          <a:lstStyle/>
          <a:p>
            <a:r>
              <a:rPr lang="en-US" sz="1400" dirty="0" smtClean="0"/>
              <a:t>When you click this arrow it will always</a:t>
            </a:r>
          </a:p>
          <a:p>
            <a:r>
              <a:rPr lang="en-US" sz="1400" dirty="0" smtClean="0"/>
              <a:t>take you back to the last page you viewed.</a:t>
            </a:r>
            <a:endParaRPr lang="en-US" sz="1400" dirty="0"/>
          </a:p>
        </p:txBody>
      </p:sp>
      <p:sp>
        <p:nvSpPr>
          <p:cNvPr id="10" name="TextBox 9"/>
          <p:cNvSpPr txBox="1"/>
          <p:nvPr/>
        </p:nvSpPr>
        <p:spPr>
          <a:xfrm>
            <a:off x="1524000" y="4114800"/>
            <a:ext cx="2618922" cy="523220"/>
          </a:xfrm>
          <a:prstGeom prst="rect">
            <a:avLst/>
          </a:prstGeom>
          <a:noFill/>
        </p:spPr>
        <p:txBody>
          <a:bodyPr wrap="none" rtlCol="0">
            <a:spAutoFit/>
          </a:bodyPr>
          <a:lstStyle/>
          <a:p>
            <a:r>
              <a:rPr lang="en-US" sz="1400" dirty="0" smtClean="0"/>
              <a:t>The picture of the globe will take </a:t>
            </a:r>
          </a:p>
          <a:p>
            <a:r>
              <a:rPr lang="en-US" sz="1400" dirty="0" smtClean="0"/>
              <a:t>you to a geography page.</a:t>
            </a:r>
            <a:endParaRPr lang="en-US" sz="1400" dirty="0"/>
          </a:p>
        </p:txBody>
      </p:sp>
      <p:sp>
        <p:nvSpPr>
          <p:cNvPr id="11" name="TextBox 10"/>
          <p:cNvSpPr txBox="1"/>
          <p:nvPr/>
        </p:nvSpPr>
        <p:spPr>
          <a:xfrm>
            <a:off x="5675486" y="3962400"/>
            <a:ext cx="3468514" cy="738664"/>
          </a:xfrm>
          <a:prstGeom prst="rect">
            <a:avLst/>
          </a:prstGeom>
          <a:noFill/>
        </p:spPr>
        <p:txBody>
          <a:bodyPr wrap="none" rtlCol="0">
            <a:spAutoFit/>
          </a:bodyPr>
          <a:lstStyle/>
          <a:p>
            <a:r>
              <a:rPr lang="en-US" sz="1400" dirty="0" smtClean="0"/>
              <a:t>This picture of Cuneiform writing will take</a:t>
            </a:r>
          </a:p>
          <a:p>
            <a:r>
              <a:rPr lang="en-US" sz="1400" dirty="0" smtClean="0"/>
              <a:t>you to a vocabulary page where you can click</a:t>
            </a:r>
          </a:p>
          <a:p>
            <a:r>
              <a:rPr lang="en-US" sz="1400" dirty="0" smtClean="0"/>
              <a:t>to see different words and people.</a:t>
            </a:r>
          </a:p>
        </p:txBody>
      </p:sp>
      <p:sp>
        <p:nvSpPr>
          <p:cNvPr id="12" name="TextBox 11"/>
          <p:cNvSpPr txBox="1"/>
          <p:nvPr/>
        </p:nvSpPr>
        <p:spPr>
          <a:xfrm>
            <a:off x="5852586" y="2438400"/>
            <a:ext cx="3291414" cy="523220"/>
          </a:xfrm>
          <a:prstGeom prst="rect">
            <a:avLst/>
          </a:prstGeom>
          <a:noFill/>
        </p:spPr>
        <p:txBody>
          <a:bodyPr wrap="none" rtlCol="0">
            <a:spAutoFit/>
          </a:bodyPr>
          <a:lstStyle/>
          <a:p>
            <a:r>
              <a:rPr lang="en-US" sz="1400" dirty="0" smtClean="0"/>
              <a:t>The picture of the first wheel will take you </a:t>
            </a:r>
          </a:p>
          <a:p>
            <a:r>
              <a:rPr lang="en-US" sz="1400" dirty="0" smtClean="0"/>
              <a:t>to the page about Ancient Sumer.</a:t>
            </a:r>
            <a:endParaRPr lang="en-US" sz="1400" dirty="0"/>
          </a:p>
        </p:txBody>
      </p:sp>
      <p:sp>
        <p:nvSpPr>
          <p:cNvPr id="13" name="TextBox 12"/>
          <p:cNvSpPr txBox="1"/>
          <p:nvPr/>
        </p:nvSpPr>
        <p:spPr>
          <a:xfrm>
            <a:off x="1600200" y="5943600"/>
            <a:ext cx="3161315" cy="523220"/>
          </a:xfrm>
          <a:prstGeom prst="rect">
            <a:avLst/>
          </a:prstGeom>
          <a:noFill/>
        </p:spPr>
        <p:txBody>
          <a:bodyPr wrap="none" rtlCol="0">
            <a:spAutoFit/>
          </a:bodyPr>
          <a:lstStyle/>
          <a:p>
            <a:r>
              <a:rPr lang="en-US" sz="1400" dirty="0" smtClean="0"/>
              <a:t>This picture of a Ziggurat will always take</a:t>
            </a:r>
          </a:p>
          <a:p>
            <a:r>
              <a:rPr lang="en-US" sz="1400" dirty="0" smtClean="0"/>
              <a:t>you to the HOME page.</a:t>
            </a:r>
            <a:endParaRPr lang="en-US" sz="1400" dirty="0"/>
          </a:p>
        </p:txBody>
      </p:sp>
      <p:sp>
        <p:nvSpPr>
          <p:cNvPr id="14" name="Rectangle 13"/>
          <p:cNvSpPr/>
          <p:nvPr/>
        </p:nvSpPr>
        <p:spPr>
          <a:xfrm rot="20836739">
            <a:off x="6167472" y="5394909"/>
            <a:ext cx="2735813" cy="95410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Click here when </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ready to begin!</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338" name="Picture 2"/>
          <p:cNvPicPr>
            <a:picLocks noChangeAspect="1" noChangeArrowheads="1"/>
          </p:cNvPicPr>
          <p:nvPr/>
        </p:nvPicPr>
        <p:blipFill>
          <a:blip r:embed="rId9" cstate="print"/>
          <a:srcRect/>
          <a:stretch>
            <a:fillRect/>
          </a:stretch>
        </p:blipFill>
        <p:spPr bwMode="auto">
          <a:xfrm>
            <a:off x="3733800" y="228600"/>
            <a:ext cx="1676400" cy="821528"/>
          </a:xfrm>
          <a:prstGeom prst="rect">
            <a:avLst/>
          </a:prstGeom>
          <a:noFill/>
          <a:ln w="9525">
            <a:noFill/>
            <a:miter lim="800000"/>
            <a:headEnd/>
            <a:tailEnd/>
          </a:ln>
        </p:spPr>
      </p:pic>
      <p:sp>
        <p:nvSpPr>
          <p:cNvPr id="17" name="TextBox 16"/>
          <p:cNvSpPr txBox="1"/>
          <p:nvPr/>
        </p:nvSpPr>
        <p:spPr>
          <a:xfrm>
            <a:off x="1371600" y="1066800"/>
            <a:ext cx="6651373" cy="646331"/>
          </a:xfrm>
          <a:prstGeom prst="rect">
            <a:avLst/>
          </a:prstGeom>
          <a:noFill/>
        </p:spPr>
        <p:txBody>
          <a:bodyPr wrap="none" rtlCol="0">
            <a:spAutoFit/>
          </a:bodyPr>
          <a:lstStyle/>
          <a:p>
            <a:pPr algn="ctr"/>
            <a:r>
              <a:rPr lang="en-US" dirty="0" smtClean="0"/>
              <a:t>This is the KEY PAGE.  It tells you what will happen when you click on </a:t>
            </a:r>
          </a:p>
          <a:p>
            <a:pPr algn="ctr"/>
            <a:r>
              <a:rPr lang="en-US" dirty="0" smtClean="0"/>
              <a:t>different things throughout this Power Point.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2667000" y="381000"/>
            <a:ext cx="4179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Caslon Pro" pitchFamily="18" charset="0"/>
              </a:rPr>
              <a:t>Mesopotamia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Caslon Pro" pitchFamily="18" charset="0"/>
            </a:endParaRPr>
          </a:p>
        </p:txBody>
      </p:sp>
      <p:sp>
        <p:nvSpPr>
          <p:cNvPr id="5" name="Rectangle 4"/>
          <p:cNvSpPr/>
          <p:nvPr/>
        </p:nvSpPr>
        <p:spPr>
          <a:xfrm rot="21160750">
            <a:off x="17757" y="1231998"/>
            <a:ext cx="3822328"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Where is Mesopotamia?</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362" name="Picture 2"/>
          <p:cNvPicPr>
            <a:picLocks noChangeAspect="1" noChangeArrowheads="1"/>
          </p:cNvPicPr>
          <p:nvPr/>
        </p:nvPicPr>
        <p:blipFill>
          <a:blip r:embed="rId6" cstate="print"/>
          <a:srcRect/>
          <a:stretch>
            <a:fillRect/>
          </a:stretch>
        </p:blipFill>
        <p:spPr bwMode="auto">
          <a:xfrm>
            <a:off x="4191000" y="1219200"/>
            <a:ext cx="4876800" cy="3302000"/>
          </a:xfrm>
          <a:prstGeom prst="rect">
            <a:avLst/>
          </a:prstGeom>
          <a:noFill/>
          <a:ln w="9525">
            <a:noFill/>
            <a:miter lim="800000"/>
            <a:headEnd/>
            <a:tailEnd/>
          </a:ln>
        </p:spPr>
      </p:pic>
      <p:pic>
        <p:nvPicPr>
          <p:cNvPr id="15364" name="Picture 4"/>
          <p:cNvPicPr>
            <a:picLocks noChangeAspect="1" noChangeArrowheads="1"/>
          </p:cNvPicPr>
          <p:nvPr/>
        </p:nvPicPr>
        <p:blipFill>
          <a:blip r:embed="rId7" cstate="print"/>
          <a:srcRect/>
          <a:stretch>
            <a:fillRect/>
          </a:stretch>
        </p:blipFill>
        <p:spPr bwMode="auto">
          <a:xfrm>
            <a:off x="5562600" y="2133600"/>
            <a:ext cx="93728" cy="96838"/>
          </a:xfrm>
          <a:prstGeom prst="rect">
            <a:avLst/>
          </a:prstGeom>
          <a:noFill/>
          <a:ln w="9525">
            <a:noFill/>
            <a:miter lim="800000"/>
            <a:headEnd/>
            <a:tailEnd/>
          </a:ln>
        </p:spPr>
      </p:pic>
      <p:sp>
        <p:nvSpPr>
          <p:cNvPr id="9" name="TextBox 8"/>
          <p:cNvSpPr txBox="1"/>
          <p:nvPr/>
        </p:nvSpPr>
        <p:spPr>
          <a:xfrm>
            <a:off x="5029200" y="1905000"/>
            <a:ext cx="980718" cy="276999"/>
          </a:xfrm>
          <a:prstGeom prst="rect">
            <a:avLst/>
          </a:prstGeom>
          <a:noFill/>
        </p:spPr>
        <p:txBody>
          <a:bodyPr wrap="none" rtlCol="0">
            <a:spAutoFit/>
          </a:bodyPr>
          <a:lstStyle/>
          <a:p>
            <a:r>
              <a:rPr lang="en-US" sz="1200" b="1" dirty="0" smtClean="0"/>
              <a:t>We live here</a:t>
            </a:r>
            <a:endParaRPr lang="en-US" sz="1200" b="1" dirty="0"/>
          </a:p>
        </p:txBody>
      </p:sp>
      <p:sp>
        <p:nvSpPr>
          <p:cNvPr id="10" name="TextBox 9"/>
          <p:cNvSpPr txBox="1"/>
          <p:nvPr/>
        </p:nvSpPr>
        <p:spPr>
          <a:xfrm>
            <a:off x="7010400" y="1752600"/>
            <a:ext cx="1600200" cy="646331"/>
          </a:xfrm>
          <a:prstGeom prst="rect">
            <a:avLst/>
          </a:prstGeom>
          <a:noFill/>
        </p:spPr>
        <p:txBody>
          <a:bodyPr wrap="square" rtlCol="0">
            <a:spAutoFit/>
          </a:bodyPr>
          <a:lstStyle/>
          <a:p>
            <a:pPr algn="ctr"/>
            <a:endParaRPr lang="en-US" sz="1200" b="1" dirty="0" smtClean="0"/>
          </a:p>
          <a:p>
            <a:pPr algn="ctr"/>
            <a:r>
              <a:rPr lang="en-US" sz="1200" b="1" dirty="0" smtClean="0"/>
              <a:t>Mesopotamia </a:t>
            </a:r>
          </a:p>
          <a:p>
            <a:pPr algn="ctr"/>
            <a:r>
              <a:rPr lang="en-US" sz="1200" b="1" dirty="0" smtClean="0"/>
              <a:t>is here</a:t>
            </a:r>
            <a:endParaRPr lang="en-US" sz="1200" b="1" dirty="0"/>
          </a:p>
        </p:txBody>
      </p:sp>
      <p:pic>
        <p:nvPicPr>
          <p:cNvPr id="15365" name="Picture 5"/>
          <p:cNvPicPr>
            <a:picLocks noChangeAspect="1" noChangeArrowheads="1"/>
          </p:cNvPicPr>
          <p:nvPr/>
        </p:nvPicPr>
        <p:blipFill>
          <a:blip r:embed="rId8" cstate="print"/>
          <a:srcRect/>
          <a:stretch>
            <a:fillRect/>
          </a:stretch>
        </p:blipFill>
        <p:spPr bwMode="auto">
          <a:xfrm>
            <a:off x="7086600" y="2194034"/>
            <a:ext cx="152400" cy="168166"/>
          </a:xfrm>
          <a:prstGeom prst="rect">
            <a:avLst/>
          </a:prstGeom>
          <a:noFill/>
          <a:ln w="9525">
            <a:noFill/>
            <a:miter lim="800000"/>
            <a:headEnd/>
            <a:tailEnd/>
          </a:ln>
        </p:spPr>
      </p:pic>
      <p:sp>
        <p:nvSpPr>
          <p:cNvPr id="12" name="TextBox 11"/>
          <p:cNvSpPr txBox="1"/>
          <p:nvPr/>
        </p:nvSpPr>
        <p:spPr>
          <a:xfrm>
            <a:off x="304800" y="1828800"/>
            <a:ext cx="3971985" cy="1815882"/>
          </a:xfrm>
          <a:prstGeom prst="rect">
            <a:avLst/>
          </a:prstGeom>
          <a:noFill/>
        </p:spPr>
        <p:txBody>
          <a:bodyPr wrap="none" rtlCol="0">
            <a:spAutoFit/>
          </a:bodyPr>
          <a:lstStyle/>
          <a:p>
            <a:r>
              <a:rPr lang="en-US" sz="1600" dirty="0" smtClean="0"/>
              <a:t>Mesopotamia lies within the Fertile Crescent.</a:t>
            </a:r>
          </a:p>
          <a:p>
            <a:endParaRPr lang="en-US" sz="1600" dirty="0" smtClean="0"/>
          </a:p>
          <a:p>
            <a:r>
              <a:rPr lang="en-US" sz="1600" dirty="0" smtClean="0"/>
              <a:t>Mesopotamia is between Asia Minor and the </a:t>
            </a:r>
          </a:p>
          <a:p>
            <a:r>
              <a:rPr lang="en-US" sz="1600" dirty="0" smtClean="0"/>
              <a:t>Persian Gulf.  </a:t>
            </a:r>
          </a:p>
          <a:p>
            <a:endParaRPr lang="en-US" sz="1600" dirty="0" smtClean="0"/>
          </a:p>
          <a:p>
            <a:r>
              <a:rPr lang="en-US" sz="1600" dirty="0" smtClean="0"/>
              <a:t>Mesopotamia is modern day ____________.</a:t>
            </a:r>
          </a:p>
          <a:p>
            <a:endParaRPr lang="en-US" sz="1600" dirty="0" smtClean="0"/>
          </a:p>
        </p:txBody>
      </p:sp>
      <p:sp>
        <p:nvSpPr>
          <p:cNvPr id="14" name="TextBox 13"/>
          <p:cNvSpPr txBox="1"/>
          <p:nvPr/>
        </p:nvSpPr>
        <p:spPr>
          <a:xfrm>
            <a:off x="3048000" y="2895600"/>
            <a:ext cx="550215" cy="369332"/>
          </a:xfrm>
          <a:prstGeom prst="rect">
            <a:avLst/>
          </a:prstGeom>
          <a:noFill/>
        </p:spPr>
        <p:txBody>
          <a:bodyPr wrap="none" rtlCol="0">
            <a:spAutoFit/>
          </a:bodyPr>
          <a:lstStyle/>
          <a:p>
            <a:r>
              <a:rPr lang="en-US" dirty="0" smtClean="0">
                <a:solidFill>
                  <a:srgbClr val="FF0000"/>
                </a:solidFill>
              </a:rPr>
              <a:t>Iraq</a:t>
            </a:r>
            <a:endParaRPr lang="en-US" dirty="0">
              <a:solidFill>
                <a:srgbClr val="FF0000"/>
              </a:solidFill>
            </a:endParaRPr>
          </a:p>
        </p:txBody>
      </p:sp>
      <p:sp>
        <p:nvSpPr>
          <p:cNvPr id="15" name="Rectangle 14"/>
          <p:cNvSpPr/>
          <p:nvPr/>
        </p:nvSpPr>
        <p:spPr>
          <a:xfrm>
            <a:off x="2629588" y="4419600"/>
            <a:ext cx="651441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Where did the name Mesopotamia come from?</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3124200" y="4953000"/>
            <a:ext cx="5847178" cy="923330"/>
          </a:xfrm>
          <a:prstGeom prst="rect">
            <a:avLst/>
          </a:prstGeom>
          <a:noFill/>
        </p:spPr>
        <p:txBody>
          <a:bodyPr wrap="none" rtlCol="0">
            <a:spAutoFit/>
          </a:bodyPr>
          <a:lstStyle/>
          <a:p>
            <a:r>
              <a:rPr lang="en-US" dirty="0" smtClean="0"/>
              <a:t>Mesopotamia actually means “between the rivers” in Greek.</a:t>
            </a:r>
          </a:p>
          <a:p>
            <a:endParaRPr lang="en-US" dirty="0" smtClean="0"/>
          </a:p>
          <a:p>
            <a:r>
              <a:rPr lang="en-US" dirty="0" smtClean="0"/>
              <a:t>What </a:t>
            </a:r>
            <a:r>
              <a:rPr lang="en-US" b="1" dirty="0" smtClean="0"/>
              <a:t>two rivers </a:t>
            </a:r>
            <a:r>
              <a:rPr lang="en-US" dirty="0" smtClean="0"/>
              <a:t>is Mesopotamia located in between?</a:t>
            </a:r>
            <a:endParaRPr lang="en-US" dirty="0"/>
          </a:p>
        </p:txBody>
      </p:sp>
      <p:sp>
        <p:nvSpPr>
          <p:cNvPr id="17" name="TextBox 16"/>
          <p:cNvSpPr txBox="1"/>
          <p:nvPr/>
        </p:nvSpPr>
        <p:spPr>
          <a:xfrm>
            <a:off x="7162800" y="6019800"/>
            <a:ext cx="149111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The Tigris and</a:t>
            </a:r>
          </a:p>
          <a:p>
            <a:pPr algn="ctr"/>
            <a:r>
              <a:rPr lang="en-US" dirty="0" smtClean="0"/>
              <a:t>Euphrates!</a:t>
            </a:r>
            <a:endParaRPr lang="en-US" dirty="0"/>
          </a:p>
        </p:txBody>
      </p:sp>
      <p:pic>
        <p:nvPicPr>
          <p:cNvPr id="15367" name="Picture 7"/>
          <p:cNvPicPr>
            <a:picLocks noChangeAspect="1" noChangeArrowheads="1"/>
          </p:cNvPicPr>
          <p:nvPr/>
        </p:nvPicPr>
        <p:blipFill>
          <a:blip r:embed="rId9" cstate="print"/>
          <a:srcRect/>
          <a:stretch>
            <a:fillRect/>
          </a:stretch>
        </p:blipFill>
        <p:spPr bwMode="auto">
          <a:xfrm>
            <a:off x="0" y="3505200"/>
            <a:ext cx="2543704"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p:cTn id="17" dur="500" decel="50000" fill="hold">
                                          <p:stCondLst>
                                            <p:cond delay="0"/>
                                          </p:stCondLst>
                                        </p:cTn>
                                        <p:tgtEl>
                                          <p:spTgt spid="1536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364"/>
                                        </p:tgtEl>
                                        <p:attrNameLst>
                                          <p:attrName>ppt_w</p:attrName>
                                        </p:attrNameLst>
                                      </p:cBhvr>
                                      <p:tavLst>
                                        <p:tav tm="0">
                                          <p:val>
                                            <p:strVal val="#ppt_w*.05"/>
                                          </p:val>
                                        </p:tav>
                                        <p:tav tm="100000">
                                          <p:val>
                                            <p:strVal val="#ppt_w"/>
                                          </p:val>
                                        </p:tav>
                                      </p:tavLst>
                                    </p:anim>
                                    <p:anim calcmode="lin" valueType="num">
                                      <p:cBhvr>
                                        <p:cTn id="20" dur="1000" fill="hold"/>
                                        <p:tgtEl>
                                          <p:spTgt spid="1536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36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36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36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36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par>
                                <p:cTn id="37" presetID="25" presetClass="entr" presetSubtype="0" fill="hold" nodeType="withEffect">
                                  <p:stCondLst>
                                    <p:cond delay="0"/>
                                  </p:stCondLst>
                                  <p:childTnLst>
                                    <p:set>
                                      <p:cBhvr>
                                        <p:cTn id="38" dur="1" fill="hold">
                                          <p:stCondLst>
                                            <p:cond delay="0"/>
                                          </p:stCondLst>
                                        </p:cTn>
                                        <p:tgtEl>
                                          <p:spTgt spid="15365"/>
                                        </p:tgtEl>
                                        <p:attrNameLst>
                                          <p:attrName>style.visibility</p:attrName>
                                        </p:attrNameLst>
                                      </p:cBhvr>
                                      <p:to>
                                        <p:strVal val="visible"/>
                                      </p:to>
                                    </p:set>
                                    <p:anim calcmode="lin" valueType="num">
                                      <p:cBhvr>
                                        <p:cTn id="39" dur="500" decel="50000" fill="hold">
                                          <p:stCondLst>
                                            <p:cond delay="0"/>
                                          </p:stCondLst>
                                        </p:cTn>
                                        <p:tgtEl>
                                          <p:spTgt spid="1536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536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5365"/>
                                        </p:tgtEl>
                                        <p:attrNameLst>
                                          <p:attrName>ppt_w</p:attrName>
                                        </p:attrNameLst>
                                      </p:cBhvr>
                                      <p:tavLst>
                                        <p:tav tm="0">
                                          <p:val>
                                            <p:strVal val="#ppt_w*.05"/>
                                          </p:val>
                                        </p:tav>
                                        <p:tav tm="100000">
                                          <p:val>
                                            <p:strVal val="#ppt_w"/>
                                          </p:val>
                                        </p:tav>
                                      </p:tavLst>
                                    </p:anim>
                                    <p:anim calcmode="lin" valueType="num">
                                      <p:cBhvr>
                                        <p:cTn id="42" dur="1000" fill="hold"/>
                                        <p:tgtEl>
                                          <p:spTgt spid="1536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536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536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536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536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2000" fill="hold"/>
                                        <p:tgtEl>
                                          <p:spTgt spid="12"/>
                                        </p:tgtEl>
                                        <p:attrNameLst>
                                          <p:attrName>ppt_x</p:attrName>
                                        </p:attrNameLst>
                                      </p:cBhvr>
                                      <p:tavLst>
                                        <p:tav tm="0">
                                          <p:val>
                                            <p:strVal val="#ppt_x"/>
                                          </p:val>
                                        </p:tav>
                                        <p:tav tm="100000">
                                          <p:val>
                                            <p:strVal val="#ppt_x"/>
                                          </p:val>
                                        </p:tav>
                                      </p:tavLst>
                                    </p:anim>
                                    <p:anim calcmode="lin" valueType="num">
                                      <p:cBhvr additive="base">
                                        <p:cTn id="5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2000" fill="hold"/>
                                        <p:tgtEl>
                                          <p:spTgt spid="15"/>
                                        </p:tgtEl>
                                        <p:attrNameLst>
                                          <p:attrName>ppt_w</p:attrName>
                                        </p:attrNameLst>
                                      </p:cBhvr>
                                      <p:tavLst>
                                        <p:tav tm="0">
                                          <p:val>
                                            <p:fltVal val="0"/>
                                          </p:val>
                                        </p:tav>
                                        <p:tav tm="100000">
                                          <p:val>
                                            <p:strVal val="#ppt_w"/>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animEffect transition="in" filter="fade">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70" dur="10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1" dur="1000" accel="50000" fill="hold">
                                          <p:stCondLst>
                                            <p:cond delay="1000"/>
                                          </p:stCondLst>
                                        </p:cTn>
                                        <p:tgtEl>
                                          <p:spTgt spid="16"/>
                                        </p:tgtEl>
                                        <p:attrNameLst>
                                          <p:attrName>ppt_w</p:attrName>
                                        </p:attrNameLst>
                                      </p:cBhvr>
                                      <p:tavLst>
                                        <p:tav tm="0">
                                          <p:val>
                                            <p:strVal val="#ppt_w*.05"/>
                                          </p:val>
                                        </p:tav>
                                        <p:tav tm="100000">
                                          <p:val>
                                            <p:strVal val="#ppt_w"/>
                                          </p:val>
                                        </p:tav>
                                      </p:tavLst>
                                    </p:anim>
                                    <p:anim calcmode="lin" valueType="num">
                                      <p:cBhvr>
                                        <p:cTn id="72" dur="2000" fill="hold"/>
                                        <p:tgtEl>
                                          <p:spTgt spid="16"/>
                                        </p:tgtEl>
                                        <p:attrNameLst>
                                          <p:attrName>ppt_h</p:attrName>
                                        </p:attrNameLst>
                                      </p:cBhvr>
                                      <p:tavLst>
                                        <p:tav tm="0">
                                          <p:val>
                                            <p:strVal val="#ppt_h"/>
                                          </p:val>
                                        </p:tav>
                                        <p:tav tm="100000">
                                          <p:val>
                                            <p:strVal val="#ppt_h"/>
                                          </p:val>
                                        </p:tav>
                                      </p:tavLst>
                                    </p:anim>
                                    <p:anim calcmode="lin" valueType="num">
                                      <p:cBhvr>
                                        <p:cTn id="73" dur="10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4" dur="10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5" dur="1000" accel="50000" fill="hold">
                                          <p:stCondLst>
                                            <p:cond delay="1000"/>
                                          </p:stCondLst>
                                        </p:cTn>
                                        <p:tgtEl>
                                          <p:spTgt spid="16"/>
                                        </p:tgtEl>
                                        <p:attrNameLst>
                                          <p:attrName>ppt_y</p:attrName>
                                        </p:attrNameLst>
                                      </p:cBhvr>
                                      <p:tavLst>
                                        <p:tav tm="0">
                                          <p:val>
                                            <p:strVal val="#ppt_y+.1"/>
                                          </p:val>
                                        </p:tav>
                                        <p:tav tm="100000">
                                          <p:val>
                                            <p:strVal val="#ppt_y"/>
                                          </p:val>
                                        </p:tav>
                                      </p:tavLst>
                                    </p:anim>
                                    <p:animEffect transition="in" filter="fade">
                                      <p:cBhvr>
                                        <p:cTn id="76" dur="2000" decel="50000">
                                          <p:stCondLst>
                                            <p:cond delay="0"/>
                                          </p:stCondLst>
                                        </p:cTn>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blinds(horizontal)">
                                      <p:cBhvr>
                                        <p:cTn id="8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447800" y="228600"/>
            <a:ext cx="603402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aramond Pro" pitchFamily="18" charset="0"/>
              </a:rPr>
              <a:t>Ancient Sumer</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aramond Pro" pitchFamily="18" charset="0"/>
            </a:endParaRPr>
          </a:p>
        </p:txBody>
      </p:sp>
      <p:sp>
        <p:nvSpPr>
          <p:cNvPr id="5" name="TextBox 4"/>
          <p:cNvSpPr txBox="1"/>
          <p:nvPr/>
        </p:nvSpPr>
        <p:spPr>
          <a:xfrm>
            <a:off x="381000" y="1447800"/>
            <a:ext cx="8224431" cy="2031325"/>
          </a:xfrm>
          <a:prstGeom prst="rect">
            <a:avLst/>
          </a:prstGeom>
          <a:noFill/>
        </p:spPr>
        <p:txBody>
          <a:bodyPr wrap="none" rtlCol="0">
            <a:spAutoFit/>
          </a:bodyPr>
          <a:lstStyle/>
          <a:p>
            <a:r>
              <a:rPr lang="en-US" b="1" dirty="0" smtClean="0"/>
              <a:t>An Advanced Society</a:t>
            </a:r>
          </a:p>
          <a:p>
            <a:r>
              <a:rPr lang="en-US" dirty="0" smtClean="0"/>
              <a:t>In Southern Mesopotamia, the Sumerians developed the world’s first civilization.  </a:t>
            </a:r>
          </a:p>
          <a:p>
            <a:r>
              <a:rPr lang="en-US" dirty="0" smtClean="0"/>
              <a:t>By 3000 BC, several hundred thousand Sumerians settled in Mesopotamia, in the land</a:t>
            </a:r>
          </a:p>
          <a:p>
            <a:r>
              <a:rPr lang="en-US" dirty="0" smtClean="0"/>
              <a:t>they called Sumer.  They created an advanced society.</a:t>
            </a:r>
          </a:p>
          <a:p>
            <a:endParaRPr lang="en-US" dirty="0" smtClean="0"/>
          </a:p>
          <a:p>
            <a:endParaRPr lang="en-US" dirty="0" smtClean="0"/>
          </a:p>
          <a:p>
            <a:endParaRPr lang="en-US" b="1" dirty="0"/>
          </a:p>
        </p:txBody>
      </p:sp>
      <p:sp>
        <p:nvSpPr>
          <p:cNvPr id="6" name="Rectangle 5">
            <a:hlinkClick r:id="" action="ppaction://hlinkshowjump?jump=nextslide"/>
          </p:cNvPr>
          <p:cNvSpPr/>
          <p:nvPr/>
        </p:nvSpPr>
        <p:spPr>
          <a:xfrm rot="21144850">
            <a:off x="1752600" y="3124200"/>
            <a:ext cx="3321679"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City-States of Sumer</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a:hlinkClick r:id="rId6" action="ppaction://hlinksldjump"/>
          </p:cNvPr>
          <p:cNvSpPr/>
          <p:nvPr/>
        </p:nvSpPr>
        <p:spPr>
          <a:xfrm rot="21178955">
            <a:off x="3371645" y="4951470"/>
            <a:ext cx="2498120"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Sumerian Religion</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a:hlinkClick r:id="rId7" action="ppaction://hlinksldjump"/>
          </p:cNvPr>
          <p:cNvSpPr/>
          <p:nvPr/>
        </p:nvSpPr>
        <p:spPr>
          <a:xfrm>
            <a:off x="685800" y="4267200"/>
            <a:ext cx="3026213"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Sumerian Social Order</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a:hlinkClick r:id="rId8" action="ppaction://hlinksldjump"/>
          </p:cNvPr>
          <p:cNvSpPr/>
          <p:nvPr/>
        </p:nvSpPr>
        <p:spPr>
          <a:xfrm rot="730952">
            <a:off x="5574407" y="3998236"/>
            <a:ext cx="3277629"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Sumerian Achievements</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a:hlinkClick r:id="rId9" action="ppaction://hlinksldjump"/>
          </p:cNvPr>
          <p:cNvSpPr/>
          <p:nvPr/>
        </p:nvSpPr>
        <p:spPr>
          <a:xfrm>
            <a:off x="5029200" y="5791200"/>
            <a:ext cx="3601435" cy="461665"/>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 and Women in Sumer</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Picture 4">
            <a:hlinkClick r:id="rId10" action="ppaction://hlinksldjump"/>
          </p:cNvPr>
          <p:cNvPicPr>
            <a:picLocks noChangeAspect="1" noChangeArrowheads="1"/>
          </p:cNvPicPr>
          <p:nvPr/>
        </p:nvPicPr>
        <p:blipFill>
          <a:blip r:embed="rId11" cstate="print"/>
          <a:srcRect/>
          <a:stretch>
            <a:fillRect/>
          </a:stretch>
        </p:blipFill>
        <p:spPr bwMode="auto">
          <a:xfrm>
            <a:off x="7772400" y="304800"/>
            <a:ext cx="1117257" cy="1033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2057400" y="381000"/>
            <a:ext cx="4860863" cy="646331"/>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City-States of Sumer</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228600" y="1447800"/>
            <a:ext cx="5334000" cy="1754326"/>
          </a:xfrm>
          <a:prstGeom prst="rect">
            <a:avLst/>
          </a:prstGeom>
          <a:noFill/>
        </p:spPr>
        <p:txBody>
          <a:bodyPr wrap="square" rtlCol="0">
            <a:spAutoFit/>
          </a:bodyPr>
          <a:lstStyle/>
          <a:p>
            <a:r>
              <a:rPr lang="en-US" dirty="0" smtClean="0"/>
              <a:t>Most people who lived in Sumer were farmers.  Most people lived in </a:t>
            </a:r>
            <a:r>
              <a:rPr lang="en-US" dirty="0" smtClean="0">
                <a:hlinkClick r:id="rId6" action="ppaction://hlinksldjump"/>
              </a:rPr>
              <a:t>rural</a:t>
            </a:r>
            <a:r>
              <a:rPr lang="en-US" dirty="0" smtClean="0"/>
              <a:t> areas.</a:t>
            </a:r>
          </a:p>
          <a:p>
            <a:endParaRPr lang="en-US" dirty="0" smtClean="0"/>
          </a:p>
          <a:p>
            <a:r>
              <a:rPr lang="en-US" dirty="0" smtClean="0"/>
              <a:t>The centers of Sumerian society, however were in the </a:t>
            </a:r>
            <a:r>
              <a:rPr lang="en-US" dirty="0" smtClean="0">
                <a:hlinkClick r:id="rId7" action="ppaction://hlinksldjump"/>
              </a:rPr>
              <a:t>urban</a:t>
            </a:r>
            <a:r>
              <a:rPr lang="en-US" dirty="0" smtClean="0"/>
              <a:t> areas.  The first cities had about 10,000 people.</a:t>
            </a:r>
          </a:p>
          <a:p>
            <a:endParaRPr lang="en-US" dirty="0"/>
          </a:p>
        </p:txBody>
      </p:sp>
      <p:sp>
        <p:nvSpPr>
          <p:cNvPr id="6" name="TextBox 5"/>
          <p:cNvSpPr txBox="1"/>
          <p:nvPr/>
        </p:nvSpPr>
        <p:spPr>
          <a:xfrm rot="406215">
            <a:off x="3763597" y="3140230"/>
            <a:ext cx="1600200" cy="6001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100" dirty="0" smtClean="0"/>
              <a:t>Did you know that about</a:t>
            </a:r>
          </a:p>
          <a:p>
            <a:pPr algn="ctr"/>
            <a:r>
              <a:rPr lang="en-US" sz="1100" dirty="0" smtClean="0"/>
              <a:t>8,000 people live in the </a:t>
            </a:r>
          </a:p>
          <a:p>
            <a:pPr algn="ctr"/>
            <a:r>
              <a:rPr lang="en-US" sz="1100" dirty="0" smtClean="0"/>
              <a:t>Town  of Livonia?</a:t>
            </a:r>
            <a:endParaRPr lang="en-US" sz="1100" dirty="0"/>
          </a:p>
        </p:txBody>
      </p:sp>
      <p:sp>
        <p:nvSpPr>
          <p:cNvPr id="7" name="TextBox 6"/>
          <p:cNvSpPr txBox="1"/>
          <p:nvPr/>
        </p:nvSpPr>
        <p:spPr>
          <a:xfrm>
            <a:off x="228600" y="3200400"/>
            <a:ext cx="3570145" cy="923330"/>
          </a:xfrm>
          <a:prstGeom prst="rect">
            <a:avLst/>
          </a:prstGeom>
          <a:noFill/>
        </p:spPr>
        <p:txBody>
          <a:bodyPr wrap="none" rtlCol="0">
            <a:spAutoFit/>
          </a:bodyPr>
          <a:lstStyle/>
          <a:p>
            <a:r>
              <a:rPr lang="en-US" dirty="0" smtClean="0"/>
              <a:t>Historians think that by about</a:t>
            </a:r>
          </a:p>
          <a:p>
            <a:r>
              <a:rPr lang="en-US" dirty="0" smtClean="0"/>
              <a:t>2000 BC, some of Sumer’s cities had</a:t>
            </a:r>
          </a:p>
          <a:p>
            <a:r>
              <a:rPr lang="en-US" dirty="0" smtClean="0"/>
              <a:t>more than 100,000 residents.</a:t>
            </a:r>
            <a:endParaRPr lang="en-US" dirty="0"/>
          </a:p>
        </p:txBody>
      </p:sp>
      <p:sp>
        <p:nvSpPr>
          <p:cNvPr id="8" name="TextBox 7"/>
          <p:cNvSpPr txBox="1"/>
          <p:nvPr/>
        </p:nvSpPr>
        <p:spPr>
          <a:xfrm>
            <a:off x="152400" y="4267200"/>
            <a:ext cx="9029138" cy="1477328"/>
          </a:xfrm>
          <a:prstGeom prst="rect">
            <a:avLst/>
          </a:prstGeom>
          <a:noFill/>
        </p:spPr>
        <p:txBody>
          <a:bodyPr wrap="none" rtlCol="0">
            <a:spAutoFit/>
          </a:bodyPr>
          <a:lstStyle/>
          <a:p>
            <a:r>
              <a:rPr lang="en-US" dirty="0" smtClean="0">
                <a:solidFill>
                  <a:srgbClr val="0070C0"/>
                </a:solidFill>
              </a:rPr>
              <a:t>Sumer was divided into different city-states.  </a:t>
            </a:r>
            <a:r>
              <a:rPr lang="en-US" b="1" dirty="0" smtClean="0">
                <a:solidFill>
                  <a:srgbClr val="0070C0"/>
                </a:solidFill>
              </a:rPr>
              <a:t>City-states included a city and all of the rural</a:t>
            </a:r>
          </a:p>
          <a:p>
            <a:r>
              <a:rPr lang="en-US" b="1" dirty="0" smtClean="0">
                <a:solidFill>
                  <a:srgbClr val="0070C0"/>
                </a:solidFill>
              </a:rPr>
              <a:t>land around it.</a:t>
            </a:r>
            <a:r>
              <a:rPr lang="en-US" dirty="0" smtClean="0">
                <a:solidFill>
                  <a:srgbClr val="0070C0"/>
                </a:solidFill>
              </a:rPr>
              <a:t>  Some city-states were larger and stronger than others.  The city-states in </a:t>
            </a:r>
          </a:p>
          <a:p>
            <a:r>
              <a:rPr lang="en-US" dirty="0" smtClean="0">
                <a:solidFill>
                  <a:srgbClr val="0070C0"/>
                </a:solidFill>
              </a:rPr>
              <a:t>Sumer fought each other for farmland.  Since there was fighting going on each city-state built</a:t>
            </a:r>
          </a:p>
          <a:p>
            <a:r>
              <a:rPr lang="en-US" dirty="0" smtClean="0">
                <a:solidFill>
                  <a:srgbClr val="0070C0"/>
                </a:solidFill>
              </a:rPr>
              <a:t>up an army.  The Sumerians also built strong walls around cities for protection. (like the one in </a:t>
            </a:r>
          </a:p>
          <a:p>
            <a:r>
              <a:rPr lang="en-US" dirty="0" smtClean="0">
                <a:solidFill>
                  <a:srgbClr val="0070C0"/>
                </a:solidFill>
              </a:rPr>
              <a:t>the picture above)</a:t>
            </a:r>
            <a:endParaRPr lang="en-US" dirty="0">
              <a:solidFill>
                <a:srgbClr val="0070C0"/>
              </a:solidFill>
            </a:endParaRPr>
          </a:p>
        </p:txBody>
      </p:sp>
      <p:pic>
        <p:nvPicPr>
          <p:cNvPr id="17410" name="Picture 2"/>
          <p:cNvPicPr>
            <a:picLocks noChangeAspect="1" noChangeArrowheads="1"/>
          </p:cNvPicPr>
          <p:nvPr/>
        </p:nvPicPr>
        <p:blipFill>
          <a:blip r:embed="rId8" cstate="print"/>
          <a:srcRect/>
          <a:stretch>
            <a:fillRect/>
          </a:stretch>
        </p:blipFill>
        <p:spPr bwMode="auto">
          <a:xfrm>
            <a:off x="5486400" y="1524000"/>
            <a:ext cx="3534144" cy="2362200"/>
          </a:xfrm>
          <a:prstGeom prst="rect">
            <a:avLst/>
          </a:prstGeom>
          <a:ln>
            <a:noFill/>
          </a:ln>
          <a:effectLst>
            <a:softEdge rad="112500"/>
          </a:effectLst>
        </p:spPr>
      </p:pic>
      <p:pic>
        <p:nvPicPr>
          <p:cNvPr id="10" name="Picture 4">
            <a:hlinkClick r:id="rId9" action="ppaction://hlinksldjump"/>
          </p:cNvPr>
          <p:cNvPicPr>
            <a:picLocks noChangeAspect="1" noChangeArrowheads="1"/>
          </p:cNvPicPr>
          <p:nvPr/>
        </p:nvPicPr>
        <p:blipFill>
          <a:blip r:embed="rId10" cstate="print"/>
          <a:srcRect/>
          <a:stretch>
            <a:fillRect/>
          </a:stretch>
        </p:blipFill>
        <p:spPr bwMode="auto">
          <a:xfrm>
            <a:off x="7620000" y="304800"/>
            <a:ext cx="1117257" cy="1033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1905000" y="381000"/>
            <a:ext cx="5315494" cy="646331"/>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 and Women in Sumer</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685800" y="1600200"/>
            <a:ext cx="4495800" cy="3693319"/>
          </a:xfrm>
          <a:prstGeom prst="rect">
            <a:avLst/>
          </a:prstGeom>
          <a:noFill/>
        </p:spPr>
        <p:txBody>
          <a:bodyPr wrap="square" rtlCol="0">
            <a:spAutoFit/>
          </a:bodyPr>
          <a:lstStyle/>
          <a:p>
            <a:r>
              <a:rPr lang="en-US" dirty="0" smtClean="0"/>
              <a:t>Men and women in Sumer had different roles.  </a:t>
            </a:r>
            <a:r>
              <a:rPr lang="en-US" dirty="0" smtClean="0">
                <a:solidFill>
                  <a:srgbClr val="0070C0"/>
                </a:solidFill>
              </a:rPr>
              <a:t>Men mostly held political power.  They made all of the laws.  </a:t>
            </a:r>
            <a:r>
              <a:rPr lang="en-US" dirty="0" smtClean="0">
                <a:solidFill>
                  <a:srgbClr val="FF3399"/>
                </a:solidFill>
              </a:rPr>
              <a:t>Women took care of the home and the children.</a:t>
            </a:r>
          </a:p>
          <a:p>
            <a:endParaRPr lang="en-US" dirty="0" smtClean="0"/>
          </a:p>
          <a:p>
            <a:r>
              <a:rPr lang="en-US" dirty="0" smtClean="0"/>
              <a:t>Usually, men were the ones who were educated.  Some upper-class women received education as well.</a:t>
            </a:r>
          </a:p>
          <a:p>
            <a:endParaRPr lang="en-US" dirty="0" smtClean="0"/>
          </a:p>
          <a:p>
            <a:r>
              <a:rPr lang="en-US" dirty="0" smtClean="0"/>
              <a:t>The women who were educated could become priestesses in Sumer’s temples.  Some priestesses helped shape Sumerian culture.</a:t>
            </a:r>
            <a:endParaRPr lang="en-US" dirty="0"/>
          </a:p>
        </p:txBody>
      </p:sp>
      <p:pic>
        <p:nvPicPr>
          <p:cNvPr id="18434" name="Picture 2"/>
          <p:cNvPicPr>
            <a:picLocks noChangeAspect="1" noChangeArrowheads="1"/>
          </p:cNvPicPr>
          <p:nvPr/>
        </p:nvPicPr>
        <p:blipFill>
          <a:blip r:embed="rId7" cstate="print"/>
          <a:srcRect/>
          <a:stretch>
            <a:fillRect/>
          </a:stretch>
        </p:blipFill>
        <p:spPr bwMode="auto">
          <a:xfrm>
            <a:off x="5486400" y="1676400"/>
            <a:ext cx="3214687" cy="1578353"/>
          </a:xfrm>
          <a:prstGeom prst="rect">
            <a:avLst/>
          </a:prstGeom>
          <a:ln>
            <a:noFill/>
          </a:ln>
          <a:effectLst>
            <a:outerShdw blurRad="292100" dist="139700" dir="2700000" algn="tl" rotWithShape="0">
              <a:srgbClr val="333333">
                <a:alpha val="65000"/>
              </a:srgbClr>
            </a:outerShdw>
          </a:effectLst>
        </p:spPr>
      </p:pic>
      <p:pic>
        <p:nvPicPr>
          <p:cNvPr id="18435" name="Picture 3"/>
          <p:cNvPicPr>
            <a:picLocks noChangeAspect="1" noChangeArrowheads="1"/>
          </p:cNvPicPr>
          <p:nvPr/>
        </p:nvPicPr>
        <p:blipFill>
          <a:blip r:embed="rId8" cstate="print"/>
          <a:srcRect/>
          <a:stretch>
            <a:fillRect/>
          </a:stretch>
        </p:blipFill>
        <p:spPr bwMode="auto">
          <a:xfrm>
            <a:off x="6019800" y="3657600"/>
            <a:ext cx="1919575" cy="2747963"/>
          </a:xfrm>
          <a:prstGeom prst="rect">
            <a:avLst/>
          </a:prstGeom>
          <a:ln>
            <a:noFill/>
          </a:ln>
          <a:effectLst>
            <a:outerShdw blurRad="292100" dist="139700" dir="2700000" algn="tl" rotWithShape="0">
              <a:srgbClr val="333333">
                <a:alpha val="65000"/>
              </a:srgbClr>
            </a:outerShdw>
          </a:effectLst>
        </p:spPr>
      </p:pic>
      <p:pic>
        <p:nvPicPr>
          <p:cNvPr id="8" name="Picture 4">
            <a:hlinkClick r:id="rId9" action="ppaction://hlinksldjump"/>
          </p:cNvPr>
          <p:cNvPicPr>
            <a:picLocks noChangeAspect="1" noChangeArrowheads="1"/>
          </p:cNvPicPr>
          <p:nvPr/>
        </p:nvPicPr>
        <p:blipFill>
          <a:blip r:embed="rId10" cstate="print"/>
          <a:srcRect/>
          <a:stretch>
            <a:fillRect/>
          </a:stretch>
        </p:blipFill>
        <p:spPr bwMode="auto">
          <a:xfrm>
            <a:off x="7696200" y="152400"/>
            <a:ext cx="1117257" cy="1033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hlinkClick r:id="rId6" action="ppaction://hlinksldjump"/>
          </p:cNvPr>
          <p:cNvSpPr/>
          <p:nvPr/>
        </p:nvSpPr>
        <p:spPr>
          <a:xfrm>
            <a:off x="1676400" y="304800"/>
            <a:ext cx="5849230" cy="769441"/>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Sumerian Achievements</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381000" y="1371600"/>
            <a:ext cx="8458200" cy="923330"/>
          </a:xfrm>
          <a:prstGeom prst="rect">
            <a:avLst/>
          </a:prstGeom>
          <a:noFill/>
        </p:spPr>
        <p:txBody>
          <a:bodyPr wrap="square" rtlCol="0">
            <a:spAutoFit/>
          </a:bodyPr>
          <a:lstStyle/>
          <a:p>
            <a:r>
              <a:rPr lang="en-US" dirty="0" smtClean="0"/>
              <a:t>Sumerian society was advanced in terms of religion and government organization.  The Sumerians were responsible for many other achievements which were passed down to later civilizations.</a:t>
            </a:r>
            <a:endParaRPr lang="en-US" dirty="0"/>
          </a:p>
        </p:txBody>
      </p:sp>
      <p:sp>
        <p:nvSpPr>
          <p:cNvPr id="6" name="Rectangle 5"/>
          <p:cNvSpPr/>
          <p:nvPr/>
        </p:nvSpPr>
        <p:spPr>
          <a:xfrm>
            <a:off x="381000" y="2438400"/>
            <a:ext cx="7298729" cy="523220"/>
          </a:xfrm>
          <a:prstGeom prst="rect">
            <a:avLst/>
          </a:prstGeom>
          <a:noFill/>
        </p:spPr>
        <p:txBody>
          <a:bodyPr wrap="non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dobe Garamond Pro" pitchFamily="18" charset="0"/>
              </a:rPr>
              <a:t>The Sumerians had a very advanced… </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dobe Garamond Pro" pitchFamily="18" charset="0"/>
            </a:endParaRPr>
          </a:p>
        </p:txBody>
      </p:sp>
      <p:sp>
        <p:nvSpPr>
          <p:cNvPr id="7" name="TextBox 6"/>
          <p:cNvSpPr txBox="1"/>
          <p:nvPr/>
        </p:nvSpPr>
        <p:spPr>
          <a:xfrm>
            <a:off x="2057400" y="3124200"/>
            <a:ext cx="6116739" cy="1200329"/>
          </a:xfrm>
          <a:prstGeom prst="rect">
            <a:avLst/>
          </a:prstGeom>
          <a:noFill/>
        </p:spPr>
        <p:txBody>
          <a:bodyPr wrap="none" rtlCol="0">
            <a:spAutoFit/>
          </a:bodyPr>
          <a:lstStyle/>
          <a:p>
            <a:pPr>
              <a:buFont typeface="Arial" pitchFamily="34" charset="0"/>
              <a:buChar char="•"/>
            </a:pPr>
            <a:r>
              <a:rPr lang="en-US" dirty="0" smtClean="0"/>
              <a:t> Writing System (Known as cuneiform)</a:t>
            </a:r>
          </a:p>
          <a:p>
            <a:pPr>
              <a:buFont typeface="Arial" pitchFamily="34" charset="0"/>
              <a:buChar char="•"/>
            </a:pPr>
            <a:r>
              <a:rPr lang="en-US" dirty="0" smtClean="0"/>
              <a:t> Technical Advances (Most importantly the wheel and plow)</a:t>
            </a:r>
          </a:p>
          <a:p>
            <a:pPr>
              <a:buFont typeface="Arial" pitchFamily="34" charset="0"/>
              <a:buChar char="•"/>
            </a:pPr>
            <a:r>
              <a:rPr lang="en-US" dirty="0" smtClean="0"/>
              <a:t> Math and Sciences (Including a number system and medicine)</a:t>
            </a:r>
          </a:p>
          <a:p>
            <a:pPr>
              <a:buFont typeface="Arial" pitchFamily="34" charset="0"/>
              <a:buChar char="•"/>
            </a:pPr>
            <a:r>
              <a:rPr lang="en-US" dirty="0" smtClean="0"/>
              <a:t> Arts and Architecture (Buildings, jewelry, and pottery)</a:t>
            </a:r>
            <a:endParaRPr lang="en-US" dirty="0"/>
          </a:p>
        </p:txBody>
      </p:sp>
      <p:pic>
        <p:nvPicPr>
          <p:cNvPr id="8" name="Picture 4">
            <a:hlinkClick r:id="rId7" action="ppaction://hlinksldjump"/>
          </p:cNvPr>
          <p:cNvPicPr>
            <a:picLocks noChangeAspect="1" noChangeArrowheads="1"/>
          </p:cNvPicPr>
          <p:nvPr/>
        </p:nvPicPr>
        <p:blipFill>
          <a:blip r:embed="rId8" cstate="print"/>
          <a:srcRect/>
          <a:stretch>
            <a:fillRect/>
          </a:stretch>
        </p:blipFill>
        <p:spPr bwMode="auto">
          <a:xfrm>
            <a:off x="7848600" y="152400"/>
            <a:ext cx="1117257" cy="1033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a:off x="914400" y="1828800"/>
            <a:ext cx="1064737" cy="1114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7" name="Picture 3">
            <a:hlinkClick r:id="rId4" action="ppaction://hlinksldjump"/>
          </p:cNvPr>
          <p:cNvPicPr>
            <a:picLocks noChangeAspect="1" noChangeArrowheads="1"/>
          </p:cNvPicPr>
          <p:nvPr/>
        </p:nvPicPr>
        <p:blipFill>
          <a:blip r:embed="rId5" cstate="print"/>
          <a:srcRect/>
          <a:stretch>
            <a:fillRect/>
          </a:stretch>
        </p:blipFill>
        <p:spPr bwMode="auto">
          <a:xfrm>
            <a:off x="3657600" y="2286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a:hlinkClick r:id="rId6" action="ppaction://hlinksldjump"/>
          </p:cNvPr>
          <p:cNvPicPr>
            <a:picLocks noChangeAspect="1" noChangeArrowheads="1"/>
          </p:cNvPicPr>
          <p:nvPr/>
        </p:nvPicPr>
        <p:blipFill>
          <a:blip r:embed="rId7" cstate="print"/>
          <a:srcRect/>
          <a:stretch>
            <a:fillRect/>
          </a:stretch>
        </p:blipFill>
        <p:spPr bwMode="auto">
          <a:xfrm>
            <a:off x="1295400" y="4343400"/>
            <a:ext cx="1117257" cy="1033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9" name="Picture 5"/>
          <p:cNvPicPr>
            <a:picLocks noChangeAspect="1" noChangeArrowheads="1"/>
          </p:cNvPicPr>
          <p:nvPr/>
        </p:nvPicPr>
        <p:blipFill>
          <a:blip r:embed="rId8" cstate="print"/>
          <a:srcRect/>
          <a:stretch>
            <a:fillRect/>
          </a:stretch>
        </p:blipFill>
        <p:spPr bwMode="auto">
          <a:xfrm>
            <a:off x="6858000" y="3352800"/>
            <a:ext cx="1133475" cy="978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0" name="Picture 6"/>
          <p:cNvPicPr>
            <a:picLocks noChangeAspect="1" noChangeArrowheads="1"/>
          </p:cNvPicPr>
          <p:nvPr/>
        </p:nvPicPr>
        <p:blipFill>
          <a:blip r:embed="rId9" cstate="print"/>
          <a:srcRect/>
          <a:stretch>
            <a:fillRect/>
          </a:stretch>
        </p:blipFill>
        <p:spPr bwMode="auto">
          <a:xfrm>
            <a:off x="6781800" y="1219200"/>
            <a:ext cx="1195387" cy="9782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32" name="Picture 8"/>
          <p:cNvPicPr>
            <a:picLocks noChangeAspect="1" noChangeArrowheads="1"/>
          </p:cNvPicPr>
          <p:nvPr/>
        </p:nvPicPr>
        <p:blipFill>
          <a:blip r:embed="rId10" cstate="print"/>
          <a:srcRect/>
          <a:stretch>
            <a:fillRect/>
          </a:stretch>
        </p:blipFill>
        <p:spPr bwMode="auto">
          <a:xfrm>
            <a:off x="2895600" y="1905000"/>
            <a:ext cx="3071812" cy="21087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p:cNvSpPr/>
          <p:nvPr/>
        </p:nvSpPr>
        <p:spPr>
          <a:xfrm>
            <a:off x="3276600" y="4114800"/>
            <a:ext cx="2404826" cy="923330"/>
          </a:xfrm>
          <a:prstGeom prst="rect">
            <a:avLst/>
          </a:prstGeom>
          <a:noFill/>
        </p:spPr>
        <p:txBody>
          <a:bodyPr wrap="none" lIns="91440" tIns="45720" rIns="91440" bIns="45720">
            <a:spAutoFit/>
          </a:bodyPr>
          <a:lstStyle/>
          <a:p>
            <a:pPr algn="ctr"/>
            <a:r>
              <a:rPr lang="en-US" sz="54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rPr>
              <a:t>HOME</a:t>
            </a:r>
            <a:endParaRPr lang="en-US" sz="54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endParaRPr>
          </a:p>
        </p:txBody>
      </p:sp>
      <p:pic>
        <p:nvPicPr>
          <p:cNvPr id="11" name="Picture 3">
            <a:hlinkClick r:id="" action="ppaction://hlinkshowjump?jump=lastslideviewed">
              <a:snd r:embed="rId11" name="click.wav"/>
            </a:hlinkClick>
          </p:cNvPr>
          <p:cNvPicPr>
            <a:picLocks noChangeAspect="1" noChangeArrowheads="1"/>
          </p:cNvPicPr>
          <p:nvPr/>
        </p:nvPicPr>
        <p:blipFill>
          <a:blip r:embed="rId12"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a:hlinkClick r:id="" action="ppaction://hlinkshowjump?jump=previousslide"/>
          </p:cNvPr>
          <p:cNvPicPr>
            <a:picLocks noChangeAspect="1" noChangeArrowheads="1"/>
          </p:cNvPicPr>
          <p:nvPr/>
        </p:nvPicPr>
        <p:blipFill>
          <a:blip r:embed="rId13" cstate="print"/>
          <a:srcRect/>
          <a:stretch>
            <a:fillRect/>
          </a:stretch>
        </p:blipFill>
        <p:spPr bwMode="auto">
          <a:xfrm>
            <a:off x="4648200" y="5334000"/>
            <a:ext cx="1676400" cy="821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724400" y="304800"/>
            <a:ext cx="4205287" cy="2089008"/>
          </a:xfrm>
          <a:prstGeom prst="rect">
            <a:avLst/>
          </a:prstGeom>
          <a:noFill/>
          <a:ln w="9525">
            <a:noFill/>
            <a:miter lim="800000"/>
            <a:headEnd/>
            <a:tailEnd/>
          </a:ln>
        </p:spPr>
      </p:pic>
      <p:pic>
        <p:nvPicPr>
          <p:cNvPr id="2" name="Picture 8">
            <a:hlinkClick r:id="rId3" action="ppaction://hlinksldjump">
              <a:snd r:embed="rId4" name="click.wav"/>
            </a:hlinkClick>
          </p:cNvPr>
          <p:cNvPicPr>
            <a:picLocks noChangeAspect="1" noChangeArrowheads="1"/>
          </p:cNvPicPr>
          <p:nvPr/>
        </p:nvPicPr>
        <p:blipFill>
          <a:blip r:embed="rId5"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a:hlinkClick r:id="" action="ppaction://hlinkshowjump?jump=lastslideviewed">
              <a:snd r:embed="rId4" name="click.wav"/>
            </a:hlinkClick>
          </p:cNvPr>
          <p:cNvPicPr>
            <a:picLocks noChangeAspect="1" noChangeArrowheads="1"/>
          </p:cNvPicPr>
          <p:nvPr/>
        </p:nvPicPr>
        <p:blipFill>
          <a:blip r:embed="rId6"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0" y="1447800"/>
            <a:ext cx="6627327" cy="584775"/>
          </a:xfrm>
          <a:prstGeom prst="rect">
            <a:avLst/>
          </a:prstGeom>
          <a:noFill/>
        </p:spPr>
        <p:txBody>
          <a:bodyPr wrap="none" lIns="91440" tIns="45720" rIns="91440" bIns="45720">
            <a:spAutoFit/>
          </a:bodyPr>
          <a:lstStyle/>
          <a:p>
            <a:pPr algn="ct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Caslon Pro" pitchFamily="18" charset="0"/>
                <a:cs typeface="Andalus"/>
              </a:rPr>
              <a:t>Where is the </a:t>
            </a: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Caslon Pro" pitchFamily="18" charset="0"/>
                <a:cs typeface="Andalus"/>
                <a:hlinkClick r:id="rId7" action="ppaction://hlinksldjump"/>
              </a:rPr>
              <a:t>Fertile Crescent </a:t>
            </a: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Caslon Pro" pitchFamily="18" charset="0"/>
                <a:cs typeface="Andalus"/>
              </a:rPr>
              <a:t>located?</a:t>
            </a:r>
            <a:endParaRPr lang="en-US" sz="3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Caslon Pro" pitchFamily="18" charset="0"/>
              <a:cs typeface="Andalus"/>
            </a:endParaRPr>
          </a:p>
        </p:txBody>
      </p:sp>
      <p:sp>
        <p:nvSpPr>
          <p:cNvPr id="6" name="Rectangle 5"/>
          <p:cNvSpPr/>
          <p:nvPr/>
        </p:nvSpPr>
        <p:spPr>
          <a:xfrm>
            <a:off x="0" y="2362200"/>
            <a:ext cx="7315200" cy="2246769"/>
          </a:xfrm>
          <a:prstGeom prst="rect">
            <a:avLst/>
          </a:prstGeom>
          <a:noFill/>
        </p:spPr>
        <p:txBody>
          <a:bodyPr wrap="square" lIns="91440" tIns="45720" rIns="91440" bIns="45720">
            <a:spAutoFit/>
          </a:bodyPr>
          <a:lstStyle/>
          <a:p>
            <a:pPr algn="ctr"/>
            <a:r>
              <a:rPr lang="en-US" sz="2800" b="1" cap="none" spc="0" dirty="0" smtClean="0">
                <a:ln w="1905"/>
                <a:solidFill>
                  <a:schemeClr val="accent5">
                    <a:lumMod val="75000"/>
                  </a:schemeClr>
                </a:solidFill>
                <a:effectLst>
                  <a:innerShdw blurRad="69850" dist="43180" dir="5400000">
                    <a:srgbClr val="000000">
                      <a:alpha val="65000"/>
                    </a:srgbClr>
                  </a:innerShdw>
                </a:effectLst>
                <a:latin typeface="Adobe Caslon Pro" pitchFamily="18" charset="0"/>
                <a:cs typeface="Andalus"/>
              </a:rPr>
              <a:t>The Fertile Crescent is located in ___________ .</a:t>
            </a:r>
          </a:p>
          <a:p>
            <a:pPr algn="ctr"/>
            <a:endParaRPr lang="en-US" sz="2800" b="1" dirty="0" smtClean="0">
              <a:ln w="1905"/>
              <a:solidFill>
                <a:schemeClr val="accent5">
                  <a:lumMod val="75000"/>
                </a:schemeClr>
              </a:solidFill>
              <a:effectLst>
                <a:innerShdw blurRad="69850" dist="43180" dir="5400000">
                  <a:srgbClr val="000000">
                    <a:alpha val="65000"/>
                  </a:srgbClr>
                </a:innerShdw>
              </a:effectLst>
              <a:latin typeface="Adobe Caslon Pro" pitchFamily="18" charset="0"/>
              <a:cs typeface="Andalus"/>
            </a:endParaRPr>
          </a:p>
          <a:p>
            <a:pPr algn="ctr"/>
            <a:r>
              <a:rPr lang="en-US" sz="2800" b="1" dirty="0" smtClean="0">
                <a:ln w="1905"/>
                <a:solidFill>
                  <a:schemeClr val="accent5">
                    <a:lumMod val="75000"/>
                  </a:schemeClr>
                </a:solidFill>
                <a:effectLst>
                  <a:innerShdw blurRad="69850" dist="43180" dir="5400000">
                    <a:srgbClr val="000000">
                      <a:alpha val="65000"/>
                    </a:srgbClr>
                  </a:innerShdw>
                </a:effectLst>
                <a:latin typeface="Adobe Caslon Pro" pitchFamily="18" charset="0"/>
                <a:cs typeface="Andalus"/>
              </a:rPr>
              <a:t>It is between _________ and the ___________.</a:t>
            </a:r>
          </a:p>
          <a:p>
            <a:pPr algn="ctr"/>
            <a:endParaRPr lang="en-US" sz="2800" b="1" dirty="0">
              <a:ln w="1905"/>
              <a:solidFill>
                <a:schemeClr val="accent5">
                  <a:lumMod val="75000"/>
                </a:schemeClr>
              </a:solidFill>
              <a:effectLst>
                <a:innerShdw blurRad="69850" dist="43180" dir="5400000">
                  <a:srgbClr val="000000">
                    <a:alpha val="65000"/>
                  </a:srgbClr>
                </a:innerShdw>
              </a:effectLst>
              <a:latin typeface="Adobe Caslon Pro" pitchFamily="18" charset="0"/>
              <a:cs typeface="Andalus"/>
            </a:endParaRPr>
          </a:p>
          <a:p>
            <a:pPr algn="ctr"/>
            <a:endParaRPr lang="en-US" sz="2800" b="1" cap="none" spc="0" dirty="0">
              <a:ln w="1905"/>
              <a:solidFill>
                <a:schemeClr val="accent5">
                  <a:lumMod val="75000"/>
                </a:schemeClr>
              </a:solidFill>
              <a:effectLst>
                <a:innerShdw blurRad="69850" dist="43180" dir="5400000">
                  <a:srgbClr val="000000">
                    <a:alpha val="65000"/>
                  </a:srgbClr>
                </a:innerShdw>
              </a:effectLst>
              <a:latin typeface="Adobe Caslon Pro" pitchFamily="18" charset="0"/>
              <a:cs typeface="Andalus"/>
            </a:endParaRPr>
          </a:p>
        </p:txBody>
      </p:sp>
      <p:sp>
        <p:nvSpPr>
          <p:cNvPr id="7" name="Rectangle 6"/>
          <p:cNvSpPr/>
          <p:nvPr/>
        </p:nvSpPr>
        <p:spPr>
          <a:xfrm>
            <a:off x="5181600" y="2286000"/>
            <a:ext cx="1776641" cy="400110"/>
          </a:xfrm>
          <a:prstGeom prst="rect">
            <a:avLst/>
          </a:prstGeom>
          <a:noFill/>
        </p:spPr>
        <p:txBody>
          <a:bodyPr wrap="non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rPr>
              <a:t>Southwest Asia</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a:endParaRPr>
          </a:p>
        </p:txBody>
      </p:sp>
      <p:sp>
        <p:nvSpPr>
          <p:cNvPr id="8" name="Rectangle 7"/>
          <p:cNvSpPr/>
          <p:nvPr/>
        </p:nvSpPr>
        <p:spPr>
          <a:xfrm>
            <a:off x="2057400" y="2895600"/>
            <a:ext cx="1754648" cy="584775"/>
          </a:xfrm>
          <a:prstGeom prst="rect">
            <a:avLst/>
          </a:prstGeom>
          <a:noFill/>
        </p:spPr>
        <p:txBody>
          <a:bodyPr wrap="none" lIns="91440" tIns="45720" rIns="91440" bIns="45720">
            <a:spAutoFit/>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pitchFamily="2" charset="-78"/>
              </a:rPr>
              <a:t>The </a:t>
            </a:r>
          </a:p>
          <a:p>
            <a:pPr algn="ct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pitchFamily="2" charset="-78"/>
              </a:rPr>
              <a:t>Mediterranean Sea</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endParaRPr>
          </a:p>
        </p:txBody>
      </p:sp>
      <p:sp>
        <p:nvSpPr>
          <p:cNvPr id="9" name="Rectangle 8"/>
          <p:cNvSpPr/>
          <p:nvPr/>
        </p:nvSpPr>
        <p:spPr>
          <a:xfrm>
            <a:off x="5334000" y="3048000"/>
            <a:ext cx="1488614" cy="400110"/>
          </a:xfrm>
          <a:prstGeom prst="rect">
            <a:avLst/>
          </a:prstGeom>
          <a:noFill/>
        </p:spPr>
        <p:txBody>
          <a:bodyPr wrap="none" lIns="91440" tIns="45720" rIns="91440" bIns="45720">
            <a:spAutoFit/>
          </a:bodyPr>
          <a:lstStyle/>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cs typeface="Andalus" pitchFamily="2" charset="-78"/>
              </a:rPr>
              <a:t>Persian Gulf</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endParaRPr>
          </a:p>
        </p:txBody>
      </p:sp>
      <p:sp>
        <p:nvSpPr>
          <p:cNvPr id="10" name="Rectangle 9">
            <a:hlinkClick r:id="" action="ppaction://hlinkshowjump?jump=nextslide"/>
          </p:cNvPr>
          <p:cNvSpPr/>
          <p:nvPr/>
        </p:nvSpPr>
        <p:spPr>
          <a:xfrm>
            <a:off x="2362200" y="6019800"/>
            <a:ext cx="6115136" cy="461665"/>
          </a:xfrm>
          <a:prstGeom prst="rect">
            <a:avLst/>
          </a:prstGeom>
          <a:noFill/>
        </p:spPr>
        <p:txBody>
          <a:bodyPr wrap="none" lIns="91440" tIns="45720" rIns="91440" bIns="45720">
            <a:spAutoFit/>
          </a:bodyPr>
          <a:lstStyle/>
          <a:p>
            <a:pPr algn="ctr"/>
            <a:r>
              <a:rPr lang="en-US" sz="2400" b="1" cap="none" spc="0" dirty="0" smtClean="0">
                <a:ln w="1905"/>
                <a:solidFill>
                  <a:schemeClr val="accent2"/>
                </a:solidFill>
                <a:effectLst>
                  <a:innerShdw blurRad="69850" dist="43180" dir="5400000">
                    <a:srgbClr val="000000">
                      <a:alpha val="65000"/>
                    </a:srgbClr>
                  </a:innerShdw>
                </a:effectLst>
                <a:latin typeface="Adobe Garamond Pro" pitchFamily="18" charset="0"/>
                <a:cs typeface="Andalus"/>
              </a:rPr>
              <a:t>Click here to see a map of the Fertile Crescent!</a:t>
            </a:r>
            <a:endParaRPr lang="en-US" sz="2400" b="1" cap="none" spc="0" dirty="0">
              <a:ln w="1905"/>
              <a:solidFill>
                <a:schemeClr val="accent2"/>
              </a:solidFill>
              <a:effectLst>
                <a:innerShdw blurRad="69850" dist="43180" dir="5400000">
                  <a:srgbClr val="000000">
                    <a:alpha val="65000"/>
                  </a:srgbClr>
                </a:innerShdw>
              </a:effectLst>
              <a:latin typeface="Adobe Garamond Pro" pitchFamily="18" charset="0"/>
              <a:cs typeface="Andalus"/>
            </a:endParaRPr>
          </a:p>
        </p:txBody>
      </p:sp>
      <p:sp>
        <p:nvSpPr>
          <p:cNvPr id="11" name="TextBox 10"/>
          <p:cNvSpPr txBox="1"/>
          <p:nvPr/>
        </p:nvSpPr>
        <p:spPr>
          <a:xfrm>
            <a:off x="0" y="4114800"/>
            <a:ext cx="6692794" cy="923330"/>
          </a:xfrm>
          <a:prstGeom prst="rect">
            <a:avLst/>
          </a:prstGeom>
          <a:noFill/>
        </p:spPr>
        <p:txBody>
          <a:bodyPr wrap="none" rtlCol="0">
            <a:spAutoFit/>
          </a:bodyPr>
          <a:lstStyle/>
          <a:p>
            <a:r>
              <a:rPr lang="en-US" b="1" dirty="0" smtClean="0"/>
              <a:t>Where did the name </a:t>
            </a:r>
            <a:r>
              <a:rPr lang="en-US" b="1" i="1" dirty="0" smtClean="0"/>
              <a:t>Fertile Crescent </a:t>
            </a:r>
            <a:r>
              <a:rPr lang="en-US" b="1" dirty="0" smtClean="0"/>
              <a:t>come from?</a:t>
            </a:r>
          </a:p>
          <a:p>
            <a:r>
              <a:rPr lang="en-US" dirty="0" smtClean="0"/>
              <a:t>The Fertile Crescent is </a:t>
            </a:r>
            <a:r>
              <a:rPr lang="en-US" i="1" dirty="0" smtClean="0"/>
              <a:t>Fertile</a:t>
            </a:r>
            <a:r>
              <a:rPr lang="en-US" dirty="0" smtClean="0"/>
              <a:t> because lots of plants can grow there.  </a:t>
            </a:r>
          </a:p>
          <a:p>
            <a:r>
              <a:rPr lang="en-US" dirty="0" smtClean="0"/>
              <a:t>It is known as the Fertile </a:t>
            </a:r>
            <a:r>
              <a:rPr lang="en-US" i="1" dirty="0" smtClean="0"/>
              <a:t>Crescent</a:t>
            </a:r>
            <a:r>
              <a:rPr lang="en-US" dirty="0" smtClean="0"/>
              <a:t> because it is shaped like a crescent.</a:t>
            </a:r>
            <a:endParaRPr lang="en-US" dirty="0"/>
          </a:p>
        </p:txBody>
      </p:sp>
      <p:pic>
        <p:nvPicPr>
          <p:cNvPr id="16388" name="Picture 4"/>
          <p:cNvPicPr>
            <a:picLocks noChangeAspect="1" noChangeArrowheads="1"/>
          </p:cNvPicPr>
          <p:nvPr/>
        </p:nvPicPr>
        <p:blipFill>
          <a:blip r:embed="rId8" cstate="print"/>
          <a:srcRect/>
          <a:stretch>
            <a:fillRect/>
          </a:stretch>
        </p:blipFill>
        <p:spPr bwMode="auto">
          <a:xfrm>
            <a:off x="6629400" y="3962400"/>
            <a:ext cx="2259912" cy="1419225"/>
          </a:xfrm>
          <a:prstGeom prst="rect">
            <a:avLst/>
          </a:prstGeom>
          <a:noFill/>
          <a:ln w="9525">
            <a:noFill/>
            <a:miter lim="800000"/>
            <a:headEnd/>
            <a:tailEnd/>
          </a:ln>
        </p:spPr>
      </p:pic>
      <p:pic>
        <p:nvPicPr>
          <p:cNvPr id="27" name="Picture 26" descr="Untitled-1 copy.jpg"/>
          <p:cNvPicPr>
            <a:picLocks noChangeAspect="1"/>
          </p:cNvPicPr>
          <p:nvPr/>
        </p:nvPicPr>
        <p:blipFill>
          <a:blip r:embed="rId9" cstate="print"/>
          <a:stretch>
            <a:fillRect/>
          </a:stretch>
        </p:blipFill>
        <p:spPr>
          <a:xfrm>
            <a:off x="6400800" y="304800"/>
            <a:ext cx="2029326" cy="167640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5" presetClass="entr" presetSubtype="10" fill="hold" nodeType="withEffect">
                                  <p:stCondLst>
                                    <p:cond delay="0"/>
                                  </p:stCondLst>
                                  <p:childTnLst>
                                    <p:set>
                                      <p:cBhvr>
                                        <p:cTn id="27" dur="1" fill="hold">
                                          <p:stCondLst>
                                            <p:cond delay="0"/>
                                          </p:stCondLst>
                                        </p:cTn>
                                        <p:tgtEl>
                                          <p:spTgt spid="16388"/>
                                        </p:tgtEl>
                                        <p:attrNameLst>
                                          <p:attrName>style.visibility</p:attrName>
                                        </p:attrNameLst>
                                      </p:cBhvr>
                                      <p:to>
                                        <p:strVal val="visible"/>
                                      </p:to>
                                    </p:set>
                                    <p:animEffect transition="in" filter="checkerboard(across)">
                                      <p:cBhvr>
                                        <p:cTn id="28" dur="500"/>
                                        <p:tgtEl>
                                          <p:spTgt spid="16388"/>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2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2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35" dur="2000" fill="hold"/>
                                        <p:tgtEl>
                                          <p:spTgt spid="27"/>
                                        </p:tgtEl>
                                        <p:attrNameLst>
                                          <p:attrName>ppt_y</p:attrName>
                                        </p:attrNameLst>
                                      </p:cBhvr>
                                      <p:tavLst>
                                        <p:tav tm="0">
                                          <p:val>
                                            <p:strVal val="#ppt_y"/>
                                          </p:val>
                                        </p:tav>
                                        <p:tav tm="100000">
                                          <p:val>
                                            <p:strVal val="#ppt_y"/>
                                          </p:val>
                                        </p:tav>
                                      </p:tavLst>
                                    </p:anim>
                                    <p:animEffect transition="in" filter="fade">
                                      <p:cBhvr>
                                        <p:cTn id="3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8" name="Picture 2"/>
          <p:cNvPicPr>
            <a:picLocks noChangeAspect="1" noChangeArrowheads="1"/>
          </p:cNvPicPr>
          <p:nvPr/>
        </p:nvPicPr>
        <p:blipFill>
          <a:blip r:embed="rId6" cstate="print"/>
          <a:srcRect/>
          <a:stretch>
            <a:fillRect/>
          </a:stretch>
        </p:blipFill>
        <p:spPr bwMode="auto">
          <a:xfrm>
            <a:off x="457200" y="1600200"/>
            <a:ext cx="4583453" cy="3429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1524000" y="304800"/>
            <a:ext cx="62892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aramond Pro" pitchFamily="18" charset="0"/>
              </a:rPr>
              <a:t>Can you find…?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aramond Pro" pitchFamily="18" charset="0"/>
            </a:endParaRPr>
          </a:p>
        </p:txBody>
      </p:sp>
      <p:sp>
        <p:nvSpPr>
          <p:cNvPr id="6" name="TextBox 5"/>
          <p:cNvSpPr txBox="1"/>
          <p:nvPr/>
        </p:nvSpPr>
        <p:spPr>
          <a:xfrm>
            <a:off x="5410200" y="1676400"/>
            <a:ext cx="3352649" cy="1754326"/>
          </a:xfrm>
          <a:prstGeom prst="rect">
            <a:avLst/>
          </a:prstGeom>
          <a:noFill/>
        </p:spPr>
        <p:txBody>
          <a:bodyPr wrap="none" rtlCol="0">
            <a:spAutoFit/>
          </a:bodyPr>
          <a:lstStyle/>
          <a:p>
            <a:pPr>
              <a:buFont typeface="Arial" pitchFamily="34" charset="0"/>
              <a:buChar char="•"/>
            </a:pPr>
            <a:r>
              <a:rPr lang="en-US" dirty="0" smtClean="0"/>
              <a:t> The Tigris River?</a:t>
            </a:r>
          </a:p>
          <a:p>
            <a:pPr>
              <a:buFont typeface="Arial" pitchFamily="34" charset="0"/>
              <a:buChar char="•"/>
            </a:pPr>
            <a:r>
              <a:rPr lang="en-US" dirty="0" smtClean="0"/>
              <a:t> The Euphrates River?</a:t>
            </a:r>
          </a:p>
          <a:p>
            <a:pPr>
              <a:buFont typeface="Arial" pitchFamily="34" charset="0"/>
              <a:buChar char="•"/>
            </a:pPr>
            <a:r>
              <a:rPr lang="en-US" dirty="0" smtClean="0"/>
              <a:t> The Mediterranean Sea?</a:t>
            </a:r>
          </a:p>
          <a:p>
            <a:pPr>
              <a:buFont typeface="Arial" pitchFamily="34" charset="0"/>
              <a:buChar char="•"/>
            </a:pPr>
            <a:r>
              <a:rPr lang="en-US" dirty="0" smtClean="0"/>
              <a:t> The Persian Gulf?</a:t>
            </a:r>
          </a:p>
          <a:p>
            <a:endParaRPr lang="en-US" dirty="0" smtClean="0"/>
          </a:p>
          <a:p>
            <a:pPr>
              <a:buFont typeface="Arial" pitchFamily="34" charset="0"/>
              <a:buChar char="•"/>
            </a:pPr>
            <a:r>
              <a:rPr lang="en-US" dirty="0" smtClean="0">
                <a:solidFill>
                  <a:srgbClr val="FF0000"/>
                </a:solidFill>
              </a:rPr>
              <a:t> Where is Mesopotamia located?</a:t>
            </a:r>
            <a:endParaRPr lang="en-US" dirty="0">
              <a:solidFill>
                <a:srgbClr val="FF0000"/>
              </a:solidFill>
            </a:endParaRPr>
          </a:p>
        </p:txBody>
      </p:sp>
      <p:sp>
        <p:nvSpPr>
          <p:cNvPr id="7" name="TextBox 6"/>
          <p:cNvSpPr txBox="1"/>
          <p:nvPr/>
        </p:nvSpPr>
        <p:spPr>
          <a:xfrm>
            <a:off x="5715000" y="3505200"/>
            <a:ext cx="3214150" cy="307777"/>
          </a:xfrm>
          <a:prstGeom prst="rect">
            <a:avLst/>
          </a:prstGeom>
          <a:noFill/>
        </p:spPr>
        <p:txBody>
          <a:bodyPr wrap="none" rtlCol="0">
            <a:spAutoFit/>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1400" dirty="0" smtClean="0"/>
              <a:t>Between the Tigris and Euphrates Rivers</a:t>
            </a:r>
            <a:endParaRPr lang="en-US" sz="1400" dirty="0"/>
          </a:p>
        </p:txBody>
      </p:sp>
      <p:sp>
        <p:nvSpPr>
          <p:cNvPr id="9" name="Rectangle 8"/>
          <p:cNvSpPr/>
          <p:nvPr/>
        </p:nvSpPr>
        <p:spPr>
          <a:xfrm>
            <a:off x="2819400" y="2514600"/>
            <a:ext cx="381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rot="20668777">
            <a:off x="5909506" y="5266784"/>
            <a:ext cx="243342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Click here to learn more</a:t>
            </a:r>
          </a:p>
          <a:p>
            <a:pPr algn="ctr"/>
            <a:r>
              <a:rPr lang="en-US" dirty="0" smtClean="0"/>
              <a:t>about Mesopotamia!</a:t>
            </a:r>
            <a:endParaRPr lang="en-US" dirty="0"/>
          </a:p>
        </p:txBody>
      </p:sp>
      <p:pic>
        <p:nvPicPr>
          <p:cNvPr id="12" name="Picture 2">
            <a:hlinkClick r:id="rId7" action="ppaction://hlinksldjump"/>
          </p:cNvPr>
          <p:cNvPicPr>
            <a:picLocks noChangeAspect="1" noChangeArrowheads="1"/>
          </p:cNvPicPr>
          <p:nvPr/>
        </p:nvPicPr>
        <p:blipFill>
          <a:blip r:embed="rId8" cstate="print"/>
          <a:srcRect/>
          <a:stretch>
            <a:fillRect/>
          </a:stretch>
        </p:blipFill>
        <p:spPr bwMode="auto">
          <a:xfrm>
            <a:off x="7924800" y="152400"/>
            <a:ext cx="1064737" cy="1114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8" presetClass="entr" presetSubtype="0" ac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2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4" dur="2000" fill="hold"/>
                                        <p:tgtEl>
                                          <p:spTgt spid="9"/>
                                        </p:tgtEl>
                                        <p:attrNameLst>
                                          <p:attrName>ppt_y</p:attrName>
                                        </p:attrNameLst>
                                      </p:cBhvr>
                                      <p:tavLst>
                                        <p:tav tm="0">
                                          <p:val>
                                            <p:strVal val="#ppt_y"/>
                                          </p:val>
                                        </p:tav>
                                        <p:tav tm="100000">
                                          <p:val>
                                            <p:strVal val="#ppt_y"/>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676400" y="533400"/>
            <a:ext cx="5306837" cy="646331"/>
          </a:xfrm>
          <a:prstGeom prst="rect">
            <a:avLst/>
          </a:prstGeom>
          <a:noFill/>
        </p:spPr>
        <p:txBody>
          <a:bodyPr wrap="none" lIns="91440" tIns="45720" rIns="91440" bIns="45720">
            <a:spAutoFit/>
          </a:bodyPr>
          <a:lstStyle/>
          <a:p>
            <a:pPr algn="ctr"/>
            <a:r>
              <a:rPr lang="en-US" sz="3600" dirty="0" smtClean="0">
                <a:ln w="1905"/>
                <a:solidFill>
                  <a:schemeClr val="accent2"/>
                </a:solidFill>
                <a:effectLst>
                  <a:innerShdw blurRad="69850" dist="43180" dir="5400000">
                    <a:srgbClr val="000000">
                      <a:alpha val="65000"/>
                    </a:srgbClr>
                  </a:innerShdw>
                </a:effectLst>
                <a:latin typeface="Adobe Garamond Pro" pitchFamily="18" charset="0"/>
                <a:cs typeface="Andalus" pitchFamily="2" charset="-78"/>
              </a:rPr>
              <a:t>What is the Fertile Crescent?</a:t>
            </a:r>
            <a:endParaRPr lang="en-US" sz="3600" cap="none" spc="0" dirty="0">
              <a:ln w="1905"/>
              <a:solidFill>
                <a:schemeClr val="accent2"/>
              </a:solidFill>
              <a:effectLst>
                <a:innerShdw blurRad="69850" dist="43180" dir="5400000">
                  <a:srgbClr val="000000">
                    <a:alpha val="65000"/>
                  </a:srgbClr>
                </a:innerShdw>
              </a:effectLst>
              <a:latin typeface="Adobe Garamond Pro" pitchFamily="18" charset="0"/>
              <a:cs typeface="Andalus" pitchFamily="2" charset="-78"/>
            </a:endParaRPr>
          </a:p>
        </p:txBody>
      </p:sp>
      <p:sp>
        <p:nvSpPr>
          <p:cNvPr id="5" name="TextBox 4"/>
          <p:cNvSpPr txBox="1"/>
          <p:nvPr/>
        </p:nvSpPr>
        <p:spPr>
          <a:xfrm>
            <a:off x="762000" y="1371600"/>
            <a:ext cx="7543800" cy="1938992"/>
          </a:xfrm>
          <a:prstGeom prst="rect">
            <a:avLst/>
          </a:prstGeom>
          <a:noFill/>
        </p:spPr>
        <p:txBody>
          <a:bodyPr wrap="square" rtlCol="0">
            <a:spAutoFit/>
          </a:bodyPr>
          <a:lstStyle/>
          <a:p>
            <a:pPr>
              <a:buFont typeface="Arial" pitchFamily="34" charset="0"/>
              <a:buChar char="•"/>
            </a:pPr>
            <a:r>
              <a:rPr lang="en-US" sz="2400" dirty="0" smtClean="0">
                <a:latin typeface="Adobe Caslon Pro" pitchFamily="18" charset="0"/>
                <a:cs typeface="Andalus" pitchFamily="2" charset="-78"/>
              </a:rPr>
              <a:t>The Fertile Crescent is a large arc of rich, fertile farmland.</a:t>
            </a:r>
          </a:p>
          <a:p>
            <a:pPr>
              <a:buFont typeface="Arial" pitchFamily="34" charset="0"/>
              <a:buChar char="•"/>
            </a:pPr>
            <a:endParaRPr lang="en-US" sz="2400" dirty="0" smtClean="0">
              <a:latin typeface="Adobe Caslon Pro" pitchFamily="18" charset="0"/>
              <a:cs typeface="Andalus" pitchFamily="2" charset="-78"/>
            </a:endParaRPr>
          </a:p>
          <a:p>
            <a:pPr>
              <a:buFont typeface="Arial" pitchFamily="34" charset="0"/>
              <a:buChar char="•"/>
            </a:pPr>
            <a:endParaRPr lang="en-US" sz="2400" dirty="0" smtClean="0">
              <a:latin typeface="Adobe Caslon Pro" pitchFamily="18" charset="0"/>
              <a:cs typeface="Andalus" pitchFamily="2" charset="-78"/>
            </a:endParaRPr>
          </a:p>
          <a:p>
            <a:endParaRPr lang="en-US" sz="2400" dirty="0">
              <a:latin typeface="Adobe Caslon Pro" pitchFamily="18" charset="0"/>
              <a:cs typeface="Andalus" pitchFamily="2" charset="-78"/>
            </a:endParaRPr>
          </a:p>
          <a:p>
            <a:endParaRPr lang="en-US" sz="2400" dirty="0" smtClean="0">
              <a:latin typeface="Adobe Caslon Pro" pitchFamily="18" charset="0"/>
              <a:cs typeface="Andalus" pitchFamily="2" charset="-78"/>
            </a:endParaRPr>
          </a:p>
        </p:txBody>
      </p:sp>
      <p:sp>
        <p:nvSpPr>
          <p:cNvPr id="6" name="Rectangle 5"/>
          <p:cNvSpPr/>
          <p:nvPr/>
        </p:nvSpPr>
        <p:spPr>
          <a:xfrm>
            <a:off x="304800" y="3733800"/>
            <a:ext cx="5913798"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rPr>
              <a:t>What makes the farmland fertile?</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Garamond Pro" pitchFamily="18" charset="0"/>
            </a:endParaRPr>
          </a:p>
        </p:txBody>
      </p:sp>
      <p:sp>
        <p:nvSpPr>
          <p:cNvPr id="7" name="TextBox 6"/>
          <p:cNvSpPr txBox="1"/>
          <p:nvPr/>
        </p:nvSpPr>
        <p:spPr>
          <a:xfrm>
            <a:off x="533400" y="4419600"/>
            <a:ext cx="7918963" cy="923330"/>
          </a:xfrm>
          <a:prstGeom prst="rect">
            <a:avLst/>
          </a:prstGeom>
          <a:noFill/>
        </p:spPr>
        <p:txBody>
          <a:bodyPr wrap="none" rtlCol="0">
            <a:spAutoFit/>
          </a:bodyPr>
          <a:lstStyle/>
          <a:p>
            <a:pPr>
              <a:buFont typeface="Arial" pitchFamily="34" charset="0"/>
              <a:buChar char="•"/>
            </a:pPr>
            <a:r>
              <a:rPr lang="en-US" dirty="0" smtClean="0">
                <a:solidFill>
                  <a:srgbClr val="0070C0"/>
                </a:solidFill>
              </a:rPr>
              <a:t> WATER!</a:t>
            </a:r>
          </a:p>
          <a:p>
            <a:pPr>
              <a:buFont typeface="Arial" pitchFamily="34" charset="0"/>
              <a:buChar char="•"/>
            </a:pPr>
            <a:r>
              <a:rPr lang="en-US" dirty="0" smtClean="0">
                <a:solidFill>
                  <a:srgbClr val="0070C0"/>
                </a:solidFill>
              </a:rPr>
              <a:t> The fertile crescent is located between the Mediterranean Sea and Persian Gulf.</a:t>
            </a:r>
          </a:p>
          <a:p>
            <a:pPr>
              <a:buFont typeface="Arial" pitchFamily="34" charset="0"/>
              <a:buChar char="•"/>
            </a:pPr>
            <a:r>
              <a:rPr lang="en-US" dirty="0" smtClean="0">
                <a:solidFill>
                  <a:srgbClr val="0070C0"/>
                </a:solidFill>
              </a:rPr>
              <a:t> Two rivers that flow through the fertile crescent are _______________________.</a:t>
            </a:r>
            <a:endParaRPr lang="en-US" dirty="0">
              <a:solidFill>
                <a:srgbClr val="0070C0"/>
              </a:solidFill>
            </a:endParaRPr>
          </a:p>
        </p:txBody>
      </p:sp>
      <p:sp>
        <p:nvSpPr>
          <p:cNvPr id="8" name="TextBox 7"/>
          <p:cNvSpPr txBox="1"/>
          <p:nvPr/>
        </p:nvSpPr>
        <p:spPr>
          <a:xfrm>
            <a:off x="5791200" y="4953000"/>
            <a:ext cx="2192908" cy="338554"/>
          </a:xfrm>
          <a:prstGeom prst="rect">
            <a:avLst/>
          </a:prstGeom>
          <a:noFill/>
        </p:spPr>
        <p:txBody>
          <a:bodyPr wrap="none" rtlCol="0">
            <a:spAutoFit/>
          </a:bodyPr>
          <a:lstStyle/>
          <a:p>
            <a:r>
              <a:rPr lang="en-US" sz="1600" dirty="0" smtClean="0"/>
              <a:t>the Tigris and Euphrates</a:t>
            </a:r>
            <a:endParaRPr lang="en-US" sz="1600" dirty="0"/>
          </a:p>
        </p:txBody>
      </p:sp>
      <p:pic>
        <p:nvPicPr>
          <p:cNvPr id="2050" name="Picture 2"/>
          <p:cNvPicPr>
            <a:picLocks noChangeAspect="1" noChangeArrowheads="1"/>
          </p:cNvPicPr>
          <p:nvPr/>
        </p:nvPicPr>
        <p:blipFill>
          <a:blip r:embed="rId6" cstate="print"/>
          <a:srcRect/>
          <a:stretch>
            <a:fillRect/>
          </a:stretch>
        </p:blipFill>
        <p:spPr bwMode="auto">
          <a:xfrm>
            <a:off x="457200" y="2133600"/>
            <a:ext cx="2133600" cy="1600200"/>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3048000" y="2133600"/>
            <a:ext cx="2428875" cy="1625595"/>
          </a:xfrm>
          <a:prstGeom prst="rect">
            <a:avLst/>
          </a:prstGeom>
          <a:noFill/>
          <a:ln w="9525">
            <a:noFill/>
            <a:miter lim="800000"/>
            <a:headEnd/>
            <a:tailEnd/>
          </a:ln>
        </p:spPr>
      </p:pic>
      <p:sp>
        <p:nvSpPr>
          <p:cNvPr id="12" name="Rectangle 11"/>
          <p:cNvSpPr/>
          <p:nvPr/>
        </p:nvSpPr>
        <p:spPr>
          <a:xfrm>
            <a:off x="6705600" y="2133600"/>
            <a:ext cx="502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7086600" y="2438400"/>
            <a:ext cx="949299" cy="523220"/>
          </a:xfrm>
          <a:prstGeom prst="rect">
            <a:avLst/>
          </a:prstGeom>
          <a:noFill/>
        </p:spPr>
        <p:txBody>
          <a:bodyPr wrap="none" rtlCol="0">
            <a:spAutoFit/>
          </a:bodyPr>
          <a:lstStyle/>
          <a:p>
            <a:r>
              <a:rPr lang="en-US" sz="2800" dirty="0" err="1" smtClean="0"/>
              <a:t>ertile</a:t>
            </a:r>
            <a:endParaRPr lang="en-US" sz="2800" dirty="0"/>
          </a:p>
        </p:txBody>
      </p:sp>
      <p:sp>
        <p:nvSpPr>
          <p:cNvPr id="14" name="TextBox 13"/>
          <p:cNvSpPr txBox="1"/>
          <p:nvPr/>
        </p:nvSpPr>
        <p:spPr>
          <a:xfrm>
            <a:off x="6781800" y="2895600"/>
            <a:ext cx="381836" cy="1200329"/>
          </a:xfrm>
          <a:prstGeom prst="rect">
            <a:avLst/>
          </a:prstGeom>
          <a:noFill/>
        </p:spPr>
        <p:txBody>
          <a:bodyPr wrap="none" rtlCol="0">
            <a:spAutoFit/>
          </a:bodyPr>
          <a:lstStyle/>
          <a:p>
            <a:r>
              <a:rPr lang="en-US" dirty="0" smtClean="0"/>
              <a:t>A</a:t>
            </a:r>
          </a:p>
          <a:p>
            <a:r>
              <a:rPr lang="en-US" dirty="0" smtClean="0"/>
              <a:t>R</a:t>
            </a:r>
          </a:p>
          <a:p>
            <a:r>
              <a:rPr lang="en-US" dirty="0" smtClean="0"/>
              <a:t>M</a:t>
            </a:r>
          </a:p>
          <a:p>
            <a:endParaRPr lang="en-US" dirty="0"/>
          </a:p>
        </p:txBody>
      </p:sp>
      <p:pic>
        <p:nvPicPr>
          <p:cNvPr id="15" name="Picture 2">
            <a:hlinkClick r:id="rId8" action="ppaction://hlinksldjump"/>
          </p:cNvPr>
          <p:cNvPicPr>
            <a:picLocks noChangeAspect="1" noChangeArrowheads="1"/>
          </p:cNvPicPr>
          <p:nvPr/>
        </p:nvPicPr>
        <p:blipFill>
          <a:blip r:embed="rId9" cstate="print"/>
          <a:srcRect/>
          <a:stretch>
            <a:fillRect/>
          </a:stretch>
        </p:blipFill>
        <p:spPr bwMode="auto">
          <a:xfrm>
            <a:off x="7772400" y="152400"/>
            <a:ext cx="1064737" cy="1114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676400" y="228600"/>
            <a:ext cx="5802229"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rPr>
              <a:t>Terms and People</a:t>
            </a:r>
            <a:endParaRPr lang="en-US"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endParaRPr>
          </a:p>
        </p:txBody>
      </p:sp>
      <p:pic>
        <p:nvPicPr>
          <p:cNvPr id="5" name="Picture 3">
            <a:hlinkClick r:id="rId6" action="ppaction://hlinksldjump"/>
          </p:cNvPr>
          <p:cNvPicPr>
            <a:picLocks noChangeAspect="1" noChangeArrowheads="1"/>
          </p:cNvPicPr>
          <p:nvPr/>
        </p:nvPicPr>
        <p:blipFill>
          <a:blip r:embed="rId7"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a:hlinkClick r:id="rId8" action="ppaction://hlinksldjump"/>
          </p:cNvPr>
          <p:cNvSpPr/>
          <p:nvPr/>
        </p:nvSpPr>
        <p:spPr>
          <a:xfrm>
            <a:off x="457200" y="1752600"/>
            <a:ext cx="814325" cy="461665"/>
          </a:xfrm>
          <a:prstGeom prst="rect">
            <a:avLst/>
          </a:prstGeom>
        </p:spPr>
        <p:txBody>
          <a:bodyPr wrap="none">
            <a:spAutoFit/>
          </a:bodyPr>
          <a:lstStyle/>
          <a:p>
            <a:pPr algn="ctr"/>
            <a:r>
              <a:rPr lang="en-US" sz="2400" b="1" cap="all" dirty="0" smtClean="0">
                <a:ln w="0"/>
                <a:solidFill>
                  <a:schemeClr val="accent2">
                    <a:lumMod val="75000"/>
                  </a:schemeClr>
                </a:solidFill>
                <a:effectLst>
                  <a:reflection blurRad="12700" stA="50000" endPos="50000" dist="5000" dir="5400000" sy="-100000" rotWithShape="0"/>
                </a:effectLst>
                <a:latin typeface="Adobe Garamond Pro" pitchFamily="18" charset="0"/>
              </a:rPr>
              <a:t>SILT</a:t>
            </a:r>
            <a:endParaRPr lang="en-US" sz="2400" b="1" cap="all" dirty="0">
              <a:ln w="0"/>
              <a:solidFill>
                <a:schemeClr val="accent2">
                  <a:lumMod val="75000"/>
                </a:schemeClr>
              </a:solidFill>
              <a:effectLst>
                <a:reflection blurRad="12700" stA="50000" endPos="50000" dist="5000" dir="5400000" sy="-100000" rotWithShape="0"/>
              </a:effectLst>
              <a:latin typeface="Adobe Garamond Pro" pitchFamily="18" charset="0"/>
            </a:endParaRPr>
          </a:p>
        </p:txBody>
      </p:sp>
      <p:sp>
        <p:nvSpPr>
          <p:cNvPr id="8" name="Rectangle 7">
            <a:hlinkClick r:id="rId9" action="ppaction://hlinksldjump"/>
          </p:cNvPr>
          <p:cNvSpPr/>
          <p:nvPr/>
        </p:nvSpPr>
        <p:spPr>
          <a:xfrm>
            <a:off x="457200" y="2209800"/>
            <a:ext cx="2067489" cy="461665"/>
          </a:xfrm>
          <a:prstGeom prst="rect">
            <a:avLst/>
          </a:prstGeom>
        </p:spPr>
        <p:txBody>
          <a:bodyPr wrap="none">
            <a:spAutoFit/>
          </a:bodyPr>
          <a:lstStyle/>
          <a:p>
            <a:pPr algn="ctr"/>
            <a:r>
              <a:rPr lang="en-US" sz="2400" b="1" cap="all" dirty="0" smtClean="0">
                <a:ln w="0"/>
                <a:solidFill>
                  <a:schemeClr val="accent3">
                    <a:lumMod val="75000"/>
                  </a:schemeClr>
                </a:solidFill>
                <a:effectLst>
                  <a:reflection blurRad="12700" stA="50000" endPos="50000" dist="5000" dir="5400000" sy="-100000" rotWithShape="0"/>
                </a:effectLst>
                <a:latin typeface="Adobe Garamond Pro" pitchFamily="18" charset="0"/>
              </a:rPr>
              <a:t>Irrigation</a:t>
            </a:r>
            <a:endParaRPr lang="en-US" sz="2400" b="1" cap="all" dirty="0">
              <a:ln w="0"/>
              <a:solidFill>
                <a:schemeClr val="accent3">
                  <a:lumMod val="75000"/>
                </a:schemeClr>
              </a:solidFill>
              <a:effectLst>
                <a:reflection blurRad="12700" stA="50000" endPos="50000" dist="5000" dir="5400000" sy="-100000" rotWithShape="0"/>
              </a:effectLst>
              <a:latin typeface="Adobe Garamond Pro" pitchFamily="18" charset="0"/>
            </a:endParaRPr>
          </a:p>
        </p:txBody>
      </p:sp>
      <p:sp>
        <p:nvSpPr>
          <p:cNvPr id="9" name="Rectangle 8">
            <a:hlinkClick r:id="rId10" action="ppaction://hlinksldjump"/>
          </p:cNvPr>
          <p:cNvSpPr/>
          <p:nvPr/>
        </p:nvSpPr>
        <p:spPr>
          <a:xfrm>
            <a:off x="457200" y="2667000"/>
            <a:ext cx="1394934" cy="461665"/>
          </a:xfrm>
          <a:prstGeom prst="rect">
            <a:avLst/>
          </a:prstGeom>
        </p:spPr>
        <p:txBody>
          <a:bodyPr wrap="none">
            <a:spAutoFit/>
          </a:bodyPr>
          <a:lstStyle/>
          <a:p>
            <a:pPr algn="ctr"/>
            <a:r>
              <a:rPr lang="en-US" sz="2400" b="1" cap="all" dirty="0" smtClean="0">
                <a:ln w="0"/>
                <a:solidFill>
                  <a:schemeClr val="accent4">
                    <a:lumMod val="75000"/>
                  </a:schemeClr>
                </a:solidFill>
                <a:effectLst>
                  <a:reflection blurRad="12700" stA="50000" endPos="50000" dist="5000" dir="5400000" sy="-100000" rotWithShape="0"/>
                </a:effectLst>
                <a:latin typeface="Adobe Garamond Pro" pitchFamily="18" charset="0"/>
              </a:rPr>
              <a:t>CANALS</a:t>
            </a:r>
            <a:endParaRPr lang="en-US" sz="2400" b="1" cap="all" dirty="0">
              <a:ln w="0"/>
              <a:solidFill>
                <a:schemeClr val="accent4">
                  <a:lumMod val="75000"/>
                </a:schemeClr>
              </a:solidFill>
              <a:effectLst>
                <a:reflection blurRad="12700" stA="50000" endPos="50000" dist="5000" dir="5400000" sy="-100000" rotWithShape="0"/>
              </a:effectLst>
              <a:latin typeface="Adobe Garamond Pro" pitchFamily="18" charset="0"/>
            </a:endParaRPr>
          </a:p>
        </p:txBody>
      </p:sp>
      <p:sp>
        <p:nvSpPr>
          <p:cNvPr id="10" name="Rectangle 9">
            <a:hlinkClick r:id="rId11" action="ppaction://hlinksldjump"/>
          </p:cNvPr>
          <p:cNvSpPr/>
          <p:nvPr/>
        </p:nvSpPr>
        <p:spPr>
          <a:xfrm>
            <a:off x="457200" y="1295400"/>
            <a:ext cx="3160417" cy="461665"/>
          </a:xfrm>
          <a:prstGeom prst="rect">
            <a:avLst/>
          </a:prstGeom>
        </p:spPr>
        <p:txBody>
          <a:bodyPr wrap="none">
            <a:spAutoFit/>
          </a:bodyPr>
          <a:lstStyle/>
          <a:p>
            <a:pPr algn="ctr"/>
            <a:r>
              <a:rPr lang="en-US" sz="2400" b="1" cap="all" dirty="0" smtClean="0">
                <a:ln w="0"/>
                <a:solidFill>
                  <a:schemeClr val="accent1">
                    <a:lumMod val="75000"/>
                  </a:schemeClr>
                </a:solidFill>
                <a:effectLst>
                  <a:reflection blurRad="12700" stA="50000" endPos="50000" dist="5000" dir="5400000" sy="-100000" rotWithShape="0"/>
                </a:effectLst>
                <a:latin typeface="Adobe Garamond Pro" pitchFamily="18" charset="0"/>
              </a:rPr>
              <a:t>Fertile Crescent</a:t>
            </a:r>
            <a:endParaRPr lang="en-US" sz="2400" b="1" cap="all" dirty="0">
              <a:ln w="0"/>
              <a:solidFill>
                <a:schemeClr val="accent1">
                  <a:lumMod val="75000"/>
                </a:schemeClr>
              </a:solidFill>
              <a:effectLst>
                <a:reflection blurRad="12700" stA="50000" endPos="50000" dist="5000" dir="5400000" sy="-100000" rotWithShape="0"/>
              </a:effectLst>
              <a:latin typeface="Adobe Garamond Pro" pitchFamily="18" charset="0"/>
            </a:endParaRPr>
          </a:p>
        </p:txBody>
      </p:sp>
      <p:sp>
        <p:nvSpPr>
          <p:cNvPr id="11" name="Rectangle 10">
            <a:hlinkClick r:id="rId12" action="ppaction://hlinksldjump"/>
          </p:cNvPr>
          <p:cNvSpPr/>
          <p:nvPr/>
        </p:nvSpPr>
        <p:spPr>
          <a:xfrm>
            <a:off x="457200" y="3124200"/>
            <a:ext cx="1533690" cy="461665"/>
          </a:xfrm>
          <a:prstGeom prst="rect">
            <a:avLst/>
          </a:prstGeom>
        </p:spPr>
        <p:txBody>
          <a:bodyPr wrap="none">
            <a:spAutoFit/>
          </a:bodyPr>
          <a:lstStyle/>
          <a:p>
            <a:pPr algn="ctr"/>
            <a:r>
              <a:rPr lang="en-US" sz="2400" b="1" cap="all" dirty="0" smtClean="0">
                <a:ln w="0"/>
                <a:solidFill>
                  <a:schemeClr val="accent6">
                    <a:lumMod val="50000"/>
                  </a:schemeClr>
                </a:solidFill>
                <a:effectLst>
                  <a:reflection blurRad="12700" stA="50000" endPos="50000" dist="5000" dir="5400000" sy="-100000" rotWithShape="0"/>
                </a:effectLst>
                <a:latin typeface="Adobe Garamond Pro" pitchFamily="18" charset="0"/>
              </a:rPr>
              <a:t>SURPLUS</a:t>
            </a:r>
            <a:endParaRPr lang="en-US" sz="2400" b="1" cap="all" dirty="0">
              <a:ln w="0"/>
              <a:solidFill>
                <a:schemeClr val="accent6">
                  <a:lumMod val="50000"/>
                </a:schemeClr>
              </a:solidFill>
              <a:effectLst>
                <a:reflection blurRad="12700" stA="50000" endPos="50000" dist="5000" dir="5400000" sy="-100000" rotWithShape="0"/>
              </a:effectLst>
              <a:latin typeface="Adobe Garamond Pro" pitchFamily="18" charset="0"/>
            </a:endParaRPr>
          </a:p>
        </p:txBody>
      </p:sp>
      <p:sp>
        <p:nvSpPr>
          <p:cNvPr id="12" name="Rectangle 11">
            <a:hlinkClick r:id="rId13" action="ppaction://hlinksldjump"/>
          </p:cNvPr>
          <p:cNvSpPr/>
          <p:nvPr/>
        </p:nvSpPr>
        <p:spPr>
          <a:xfrm>
            <a:off x="457200" y="3581400"/>
            <a:ext cx="3280578" cy="461665"/>
          </a:xfrm>
          <a:prstGeom prst="rect">
            <a:avLst/>
          </a:prstGeom>
        </p:spPr>
        <p:txBody>
          <a:bodyPr wrap="none">
            <a:spAutoFit/>
          </a:bodyPr>
          <a:lstStyle/>
          <a:p>
            <a:pPr algn="ctr"/>
            <a:r>
              <a:rPr lang="en-US" sz="2400" b="1" cap="all" dirty="0" smtClean="0">
                <a:ln w="0"/>
                <a:solidFill>
                  <a:schemeClr val="tx2">
                    <a:lumMod val="60000"/>
                    <a:lumOff val="40000"/>
                  </a:schemeClr>
                </a:solidFill>
                <a:effectLst>
                  <a:reflection blurRad="12700" stA="50000" endPos="50000" dist="5000" dir="5400000" sy="-100000" rotWithShape="0"/>
                </a:effectLst>
                <a:latin typeface="Adobe Garamond Pro" pitchFamily="18" charset="0"/>
              </a:rPr>
              <a:t>DIVISION OF LABOR</a:t>
            </a:r>
            <a:endParaRPr lang="en-US" sz="2400" b="1" cap="all" dirty="0">
              <a:ln w="0"/>
              <a:solidFill>
                <a:schemeClr val="tx2">
                  <a:lumMod val="60000"/>
                  <a:lumOff val="40000"/>
                </a:schemeClr>
              </a:solidFill>
              <a:effectLst>
                <a:reflection blurRad="12700" stA="50000" endPos="50000" dist="5000" dir="5400000" sy="-100000" rotWithShape="0"/>
              </a:effectLst>
              <a:latin typeface="Adobe Garamond Pro" pitchFamily="18" charset="0"/>
            </a:endParaRPr>
          </a:p>
        </p:txBody>
      </p:sp>
      <p:sp>
        <p:nvSpPr>
          <p:cNvPr id="13" name="Rectangle 12">
            <a:hlinkClick r:id="rId14" action="ppaction://hlinksldjump"/>
          </p:cNvPr>
          <p:cNvSpPr/>
          <p:nvPr/>
        </p:nvSpPr>
        <p:spPr>
          <a:xfrm>
            <a:off x="457200" y="4038600"/>
            <a:ext cx="1206100" cy="461665"/>
          </a:xfrm>
          <a:prstGeom prst="rect">
            <a:avLst/>
          </a:prstGeom>
        </p:spPr>
        <p:txBody>
          <a:bodyPr wrap="none">
            <a:spAutoFit/>
          </a:bodyPr>
          <a:lstStyle/>
          <a:p>
            <a:pPr algn="ctr"/>
            <a:r>
              <a:rPr lang="en-US" sz="2400" b="1" cap="all" dirty="0" smtClean="0">
                <a:ln w="0"/>
                <a:solidFill>
                  <a:schemeClr val="accent6">
                    <a:lumMod val="75000"/>
                  </a:schemeClr>
                </a:solidFill>
                <a:effectLst>
                  <a:reflection blurRad="12700" stA="50000" endPos="50000" dist="5000" dir="5400000" sy="-100000" rotWithShape="0"/>
                </a:effectLst>
                <a:latin typeface="Adobe Garamond Pro" pitchFamily="18" charset="0"/>
              </a:rPr>
              <a:t>RURAL</a:t>
            </a:r>
            <a:endParaRPr lang="en-US" sz="2400" b="1" cap="all" dirty="0">
              <a:ln w="0"/>
              <a:solidFill>
                <a:schemeClr val="accent6">
                  <a:lumMod val="75000"/>
                </a:schemeClr>
              </a:solidFill>
              <a:effectLst>
                <a:reflection blurRad="12700" stA="50000" endPos="50000" dist="5000" dir="5400000" sy="-100000" rotWithShape="0"/>
              </a:effectLst>
              <a:latin typeface="Adobe Garamond Pro" pitchFamily="18" charset="0"/>
            </a:endParaRPr>
          </a:p>
        </p:txBody>
      </p:sp>
      <p:sp>
        <p:nvSpPr>
          <p:cNvPr id="14" name="Rectangle 13">
            <a:hlinkClick r:id="rId15" action="ppaction://hlinksldjump"/>
          </p:cNvPr>
          <p:cNvSpPr/>
          <p:nvPr/>
        </p:nvSpPr>
        <p:spPr>
          <a:xfrm>
            <a:off x="457200" y="4495800"/>
            <a:ext cx="1273105" cy="461665"/>
          </a:xfrm>
          <a:prstGeom prst="rect">
            <a:avLst/>
          </a:prstGeom>
        </p:spPr>
        <p:txBody>
          <a:bodyPr wrap="none">
            <a:spAutoFit/>
          </a:bodyPr>
          <a:lstStyle/>
          <a:p>
            <a:pPr algn="ctr"/>
            <a:r>
              <a:rPr lang="en-US" sz="2400" b="1" cap="all" dirty="0" smtClean="0">
                <a:ln w="0"/>
                <a:solidFill>
                  <a:schemeClr val="bg2">
                    <a:lumMod val="50000"/>
                  </a:schemeClr>
                </a:solidFill>
                <a:effectLst>
                  <a:reflection blurRad="12700" stA="50000" endPos="50000" dist="5000" dir="5400000" sy="-100000" rotWithShape="0"/>
                </a:effectLst>
                <a:latin typeface="Adobe Garamond Pro" pitchFamily="18" charset="0"/>
              </a:rPr>
              <a:t>URBAN</a:t>
            </a:r>
            <a:endParaRPr lang="en-US" sz="2400" b="1" cap="all" dirty="0">
              <a:ln w="0"/>
              <a:solidFill>
                <a:schemeClr val="bg2">
                  <a:lumMod val="50000"/>
                </a:schemeClr>
              </a:solidFill>
              <a:effectLst>
                <a:reflection blurRad="12700" stA="50000" endPos="50000" dist="5000" dir="5400000" sy="-100000" rotWithShape="0"/>
              </a:effectLst>
              <a:latin typeface="Adobe Garamond Pro" pitchFamily="18" charset="0"/>
            </a:endParaRPr>
          </a:p>
        </p:txBody>
      </p:sp>
      <p:sp>
        <p:nvSpPr>
          <p:cNvPr id="15" name="Rectangle 14">
            <a:hlinkClick r:id="rId16" action="ppaction://hlinksldjump"/>
          </p:cNvPr>
          <p:cNvSpPr/>
          <p:nvPr/>
        </p:nvSpPr>
        <p:spPr>
          <a:xfrm>
            <a:off x="4724400" y="3733800"/>
            <a:ext cx="1932260" cy="461665"/>
          </a:xfrm>
          <a:prstGeom prst="rect">
            <a:avLst/>
          </a:prstGeom>
        </p:spPr>
        <p:txBody>
          <a:bodyPr wrap="none">
            <a:spAutoFit/>
          </a:bodyPr>
          <a:lstStyle/>
          <a:p>
            <a:pPr algn="ctr"/>
            <a:r>
              <a:rPr lang="en-US" sz="2400" b="1" cap="all" dirty="0" smtClean="0">
                <a:ln w="0"/>
                <a:solidFill>
                  <a:schemeClr val="accent5">
                    <a:lumMod val="50000"/>
                  </a:schemeClr>
                </a:solidFill>
                <a:effectLst>
                  <a:reflection blurRad="12700" stA="50000" endPos="50000" dist="5000" dir="5400000" sy="-100000" rotWithShape="0"/>
                </a:effectLst>
                <a:latin typeface="Adobe Garamond Pro" pitchFamily="18" charset="0"/>
              </a:rPr>
              <a:t>CITY-State</a:t>
            </a:r>
            <a:endParaRPr lang="en-US" sz="2400" b="1" cap="all" dirty="0">
              <a:ln w="0"/>
              <a:solidFill>
                <a:schemeClr val="accent5">
                  <a:lumMod val="50000"/>
                </a:schemeClr>
              </a:solidFill>
              <a:effectLst>
                <a:reflection blurRad="12700" stA="50000" endPos="50000" dist="5000" dir="5400000" sy="-100000" rotWithShape="0"/>
              </a:effectLst>
              <a:latin typeface="Adobe Garamond Pro" pitchFamily="18" charset="0"/>
            </a:endParaRPr>
          </a:p>
        </p:txBody>
      </p:sp>
      <p:sp>
        <p:nvSpPr>
          <p:cNvPr id="16" name="Rectangle 15">
            <a:hlinkClick r:id="rId17" action="ppaction://hlinksldjump"/>
          </p:cNvPr>
          <p:cNvSpPr/>
          <p:nvPr/>
        </p:nvSpPr>
        <p:spPr>
          <a:xfrm>
            <a:off x="4724400" y="1295400"/>
            <a:ext cx="2040431" cy="461665"/>
          </a:xfrm>
          <a:prstGeom prst="rect">
            <a:avLst/>
          </a:prstGeom>
        </p:spPr>
        <p:txBody>
          <a:bodyPr wrap="none">
            <a:spAutoFit/>
          </a:bodyPr>
          <a:lstStyle/>
          <a:p>
            <a:pPr algn="ctr"/>
            <a:r>
              <a:rPr lang="en-US" sz="2400" b="1" cap="all" dirty="0" smtClean="0">
                <a:ln w="0"/>
                <a:solidFill>
                  <a:schemeClr val="accent2"/>
                </a:solidFill>
                <a:effectLst>
                  <a:reflection blurRad="12700" stA="50000" endPos="50000" dist="5000" dir="5400000" sy="-100000" rotWithShape="0"/>
                </a:effectLst>
                <a:latin typeface="Adobe Garamond Pro" pitchFamily="18" charset="0"/>
              </a:rPr>
              <a:t>Gilgamesh</a:t>
            </a:r>
            <a:endParaRPr lang="en-US" sz="2400" b="1" cap="all" dirty="0">
              <a:ln w="0"/>
              <a:solidFill>
                <a:schemeClr val="accent2"/>
              </a:solidFill>
              <a:effectLst>
                <a:reflection blurRad="12700" stA="50000" endPos="50000" dist="5000" dir="5400000" sy="-100000" rotWithShape="0"/>
              </a:effectLst>
              <a:latin typeface="Adobe Garamond Pro" pitchFamily="18" charset="0"/>
            </a:endParaRPr>
          </a:p>
        </p:txBody>
      </p:sp>
      <p:sp>
        <p:nvSpPr>
          <p:cNvPr id="17" name="Rectangle 16">
            <a:hlinkClick r:id="rId18" action="ppaction://hlinksldjump"/>
          </p:cNvPr>
          <p:cNvSpPr/>
          <p:nvPr/>
        </p:nvSpPr>
        <p:spPr>
          <a:xfrm>
            <a:off x="4724400" y="1752600"/>
            <a:ext cx="1481624" cy="461665"/>
          </a:xfrm>
          <a:prstGeom prst="rect">
            <a:avLst/>
          </a:prstGeom>
        </p:spPr>
        <p:txBody>
          <a:bodyPr wrap="none">
            <a:spAutoFit/>
          </a:bodyPr>
          <a:lstStyle/>
          <a:p>
            <a:pPr algn="ctr"/>
            <a:r>
              <a:rPr lang="en-US" sz="2400" b="1" cap="all" dirty="0" smtClean="0">
                <a:ln w="0"/>
                <a:solidFill>
                  <a:srgbClr val="AA8726"/>
                </a:solidFill>
                <a:effectLst>
                  <a:reflection blurRad="12700" stA="50000" endPos="50000" dist="5000" dir="5400000" sy="-100000" rotWithShape="0"/>
                </a:effectLst>
                <a:latin typeface="Adobe Garamond Pro" pitchFamily="18" charset="0"/>
              </a:rPr>
              <a:t>SARGON</a:t>
            </a:r>
            <a:endParaRPr lang="en-US" sz="2400" b="1" cap="all" dirty="0">
              <a:ln w="0"/>
              <a:solidFill>
                <a:srgbClr val="AA8726"/>
              </a:solidFill>
              <a:effectLst>
                <a:reflection blurRad="12700" stA="50000" endPos="50000" dist="5000" dir="5400000" sy="-100000" rotWithShape="0"/>
              </a:effectLst>
              <a:latin typeface="Adobe Garamond Pro" pitchFamily="18" charset="0"/>
            </a:endParaRPr>
          </a:p>
        </p:txBody>
      </p:sp>
      <p:sp>
        <p:nvSpPr>
          <p:cNvPr id="18" name="Rectangle 17">
            <a:hlinkClick r:id="rId19" action="ppaction://hlinksldjump"/>
          </p:cNvPr>
          <p:cNvSpPr/>
          <p:nvPr/>
        </p:nvSpPr>
        <p:spPr>
          <a:xfrm>
            <a:off x="4724400" y="2209800"/>
            <a:ext cx="1341522" cy="461665"/>
          </a:xfrm>
          <a:prstGeom prst="rect">
            <a:avLst/>
          </a:prstGeom>
        </p:spPr>
        <p:txBody>
          <a:bodyPr wrap="none">
            <a:spAutoFit/>
          </a:bodyPr>
          <a:lstStyle/>
          <a:p>
            <a:pPr algn="ctr"/>
            <a:r>
              <a:rPr lang="en-US" sz="2400" b="1" cap="all" dirty="0" smtClean="0">
                <a:ln w="0"/>
                <a:solidFill>
                  <a:srgbClr val="7030A0"/>
                </a:solidFill>
                <a:effectLst>
                  <a:reflection blurRad="12700" stA="50000" endPos="50000" dist="5000" dir="5400000" sy="-100000" rotWithShape="0"/>
                </a:effectLst>
                <a:latin typeface="Adobe Garamond Pro" pitchFamily="18" charset="0"/>
              </a:rPr>
              <a:t>EMPIRE</a:t>
            </a:r>
            <a:endParaRPr lang="en-US" sz="2400" b="1" cap="all" dirty="0">
              <a:ln w="0"/>
              <a:solidFill>
                <a:srgbClr val="7030A0"/>
              </a:solidFill>
              <a:effectLst>
                <a:reflection blurRad="12700" stA="50000" endPos="50000" dist="5000" dir="5400000" sy="-100000" rotWithShape="0"/>
              </a:effectLst>
              <a:latin typeface="Adobe Garamond Pro" pitchFamily="18" charset="0"/>
            </a:endParaRPr>
          </a:p>
        </p:txBody>
      </p:sp>
      <p:sp>
        <p:nvSpPr>
          <p:cNvPr id="19" name="Rectangle 18">
            <a:hlinkClick r:id="rId20" action="ppaction://hlinksldjump"/>
          </p:cNvPr>
          <p:cNvSpPr/>
          <p:nvPr/>
        </p:nvSpPr>
        <p:spPr>
          <a:xfrm>
            <a:off x="4724400" y="2667000"/>
            <a:ext cx="2175404" cy="461665"/>
          </a:xfrm>
          <a:prstGeom prst="rect">
            <a:avLst/>
          </a:prstGeom>
        </p:spPr>
        <p:txBody>
          <a:bodyPr wrap="none">
            <a:spAutoFit/>
          </a:bodyPr>
          <a:lstStyle/>
          <a:p>
            <a:pPr algn="ctr"/>
            <a:r>
              <a:rPr lang="en-US" sz="2400" b="1" cap="all" dirty="0" smtClean="0">
                <a:ln w="0"/>
                <a:solidFill>
                  <a:schemeClr val="accent6">
                    <a:lumMod val="75000"/>
                  </a:schemeClr>
                </a:solidFill>
                <a:effectLst>
                  <a:reflection blurRad="12700" stA="50000" endPos="50000" dist="5000" dir="5400000" sy="-100000" rotWithShape="0"/>
                </a:effectLst>
                <a:latin typeface="Adobe Garamond Pro" pitchFamily="18" charset="0"/>
              </a:rPr>
              <a:t>Polytheism</a:t>
            </a:r>
            <a:endParaRPr lang="en-US" sz="2400" b="1" cap="all" dirty="0">
              <a:ln w="0"/>
              <a:solidFill>
                <a:schemeClr val="accent6">
                  <a:lumMod val="75000"/>
                </a:schemeClr>
              </a:solidFill>
              <a:effectLst>
                <a:reflection blurRad="12700" stA="50000" endPos="50000" dist="5000" dir="5400000" sy="-100000" rotWithShape="0"/>
              </a:effectLst>
              <a:latin typeface="Adobe Garamond Pro" pitchFamily="18" charset="0"/>
            </a:endParaRPr>
          </a:p>
        </p:txBody>
      </p:sp>
      <p:sp>
        <p:nvSpPr>
          <p:cNvPr id="20" name="Rectangle 19">
            <a:hlinkClick r:id="rId21" action="ppaction://hlinksldjump"/>
          </p:cNvPr>
          <p:cNvSpPr/>
          <p:nvPr/>
        </p:nvSpPr>
        <p:spPr>
          <a:xfrm>
            <a:off x="4724400" y="3200400"/>
            <a:ext cx="3217677" cy="461665"/>
          </a:xfrm>
          <a:prstGeom prst="rect">
            <a:avLst/>
          </a:prstGeom>
        </p:spPr>
        <p:txBody>
          <a:bodyPr wrap="none">
            <a:spAutoFit/>
          </a:bodyPr>
          <a:lstStyle/>
          <a:p>
            <a:pPr algn="ctr"/>
            <a:r>
              <a:rPr lang="en-US" sz="2400" b="1" cap="all" dirty="0" smtClean="0">
                <a:ln w="0"/>
                <a:solidFill>
                  <a:schemeClr val="accent3">
                    <a:lumMod val="75000"/>
                  </a:schemeClr>
                </a:solidFill>
                <a:effectLst>
                  <a:reflection blurRad="12700" stA="50000" endPos="50000" dist="5000" dir="5400000" sy="-100000" rotWithShape="0"/>
                </a:effectLst>
                <a:latin typeface="Adobe Garamond Pro" pitchFamily="18" charset="0"/>
              </a:rPr>
              <a:t>SOCIAL HIERARCHY</a:t>
            </a:r>
            <a:endParaRPr lang="en-US" sz="2400" b="1" cap="all" dirty="0">
              <a:ln w="0"/>
              <a:solidFill>
                <a:schemeClr val="accent3">
                  <a:lumMod val="75000"/>
                </a:schemeClr>
              </a:solidFill>
              <a:effectLst>
                <a:reflection blurRad="12700" stA="50000" endPos="50000" dist="5000" dir="5400000" sy="-100000" rotWithShape="0"/>
              </a:effectLst>
              <a:latin typeface="Adobe Garamond Pro"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810000" y="381000"/>
            <a:ext cx="1236237" cy="707886"/>
          </a:xfrm>
          <a:prstGeom prst="rect">
            <a:avLst/>
          </a:prstGeom>
        </p:spPr>
        <p:txBody>
          <a:bodyPr wrap="none">
            <a:spAutoFit/>
          </a:bodyPr>
          <a:lstStyle/>
          <a:p>
            <a:pPr algn="ctr"/>
            <a:r>
              <a:rPr lang="en-US" sz="4000" b="1" cap="all" dirty="0" smtClean="0">
                <a:ln w="0"/>
                <a:solidFill>
                  <a:schemeClr val="accent2">
                    <a:lumMod val="75000"/>
                  </a:schemeClr>
                </a:solidFill>
                <a:effectLst>
                  <a:reflection blurRad="12700" stA="50000" endPos="50000" dist="5000" dir="5400000" sy="-100000" rotWithShape="0"/>
                </a:effectLst>
                <a:latin typeface="Adobe Garamond Pro" pitchFamily="18" charset="0"/>
              </a:rPr>
              <a:t>SILT</a:t>
            </a:r>
            <a:endParaRPr lang="en-US" sz="4000" b="1" cap="all" dirty="0">
              <a:ln w="0"/>
              <a:solidFill>
                <a:schemeClr val="accent2">
                  <a:lumMod val="75000"/>
                </a:schemeClr>
              </a:solidFill>
              <a:effectLst>
                <a:reflection blurRad="12700" stA="50000" endPos="50000" dist="5000" dir="5400000" sy="-100000" rotWithShape="0"/>
              </a:effectLst>
              <a:latin typeface="Adobe Garamond Pro" pitchFamily="18" charset="0"/>
            </a:endParaRPr>
          </a:p>
        </p:txBody>
      </p:sp>
      <p:pic>
        <p:nvPicPr>
          <p:cNvPr id="5" name="Picture 3">
            <a:hlinkClick r:id="rId6" action="ppaction://hlinksldjump"/>
          </p:cNvPr>
          <p:cNvPicPr>
            <a:picLocks noChangeAspect="1" noChangeArrowheads="1"/>
          </p:cNvPicPr>
          <p:nvPr/>
        </p:nvPicPr>
        <p:blipFill>
          <a:blip r:embed="rId7"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685800" y="1447800"/>
            <a:ext cx="5482591" cy="830997"/>
          </a:xfrm>
          <a:prstGeom prst="rect">
            <a:avLst/>
          </a:prstGeom>
          <a:noFill/>
        </p:spPr>
        <p:txBody>
          <a:bodyPr wrap="none" rtlCol="0">
            <a:spAutoFit/>
          </a:bodyPr>
          <a:lstStyle/>
          <a:p>
            <a:r>
              <a:rPr lang="en-US" sz="2400" dirty="0" smtClean="0"/>
              <a:t>A mixture of fertile soil and tiny rocks that </a:t>
            </a:r>
          </a:p>
          <a:p>
            <a:r>
              <a:rPr lang="en-US" sz="2400" dirty="0" smtClean="0"/>
              <a:t>makes land ideal for farming.</a:t>
            </a:r>
            <a:endParaRPr lang="en-US" sz="2400" dirty="0"/>
          </a:p>
        </p:txBody>
      </p:sp>
      <p:pic>
        <p:nvPicPr>
          <p:cNvPr id="3074" name="Picture 2"/>
          <p:cNvPicPr>
            <a:picLocks noChangeAspect="1" noChangeArrowheads="1"/>
          </p:cNvPicPr>
          <p:nvPr/>
        </p:nvPicPr>
        <p:blipFill>
          <a:blip r:embed="rId8" cstate="print"/>
          <a:srcRect/>
          <a:stretch>
            <a:fillRect/>
          </a:stretch>
        </p:blipFill>
        <p:spPr bwMode="auto">
          <a:xfrm>
            <a:off x="1676400" y="2590800"/>
            <a:ext cx="2190750" cy="2190750"/>
          </a:xfrm>
          <a:prstGeom prst="rect">
            <a:avLst/>
          </a:prstGeom>
          <a:noFill/>
          <a:ln w="9525">
            <a:noFill/>
            <a:miter lim="800000"/>
            <a:headEnd/>
            <a:tailEnd/>
          </a:ln>
        </p:spPr>
      </p:pic>
      <p:sp>
        <p:nvSpPr>
          <p:cNvPr id="8" name="TextBox 7"/>
          <p:cNvSpPr txBox="1"/>
          <p:nvPr/>
        </p:nvSpPr>
        <p:spPr>
          <a:xfrm>
            <a:off x="4724400" y="2667000"/>
            <a:ext cx="2505686" cy="461665"/>
          </a:xfrm>
          <a:prstGeom prst="rect">
            <a:avLst/>
          </a:prstGeom>
          <a:noFill/>
        </p:spPr>
        <p:txBody>
          <a:bodyPr wrap="none" rtlCol="0">
            <a:spAutoFit/>
          </a:bodyPr>
          <a:lstStyle/>
          <a:p>
            <a:r>
              <a:rPr lang="en-US" sz="2400" dirty="0" smtClean="0">
                <a:solidFill>
                  <a:schemeClr val="accent2">
                    <a:lumMod val="75000"/>
                  </a:schemeClr>
                </a:solidFill>
              </a:rPr>
              <a:t>*THINK SOIL = SILT</a:t>
            </a:r>
            <a:endParaRPr lang="en-US" sz="2400" dirty="0">
              <a:solidFill>
                <a:schemeClr val="accent2">
                  <a:lumMod val="75000"/>
                </a:schemeClr>
              </a:solidFill>
            </a:endParaRPr>
          </a:p>
        </p:txBody>
      </p:sp>
      <p:sp>
        <p:nvSpPr>
          <p:cNvPr id="9" name="TextBox 8"/>
          <p:cNvSpPr txBox="1"/>
          <p:nvPr/>
        </p:nvSpPr>
        <p:spPr>
          <a:xfrm>
            <a:off x="4800600" y="3581400"/>
            <a:ext cx="2770887" cy="923330"/>
          </a:xfrm>
          <a:prstGeom prst="rect">
            <a:avLst/>
          </a:prstGeom>
          <a:noFill/>
        </p:spPr>
        <p:txBody>
          <a:bodyPr wrap="none" rtlCol="0">
            <a:spAutoFit/>
          </a:bodyPr>
          <a:lstStyle/>
          <a:p>
            <a:r>
              <a:rPr lang="en-US" dirty="0" smtClean="0"/>
              <a:t>Silt is soil, and soil is silt,</a:t>
            </a:r>
          </a:p>
          <a:p>
            <a:r>
              <a:rPr lang="en-US" dirty="0" smtClean="0"/>
              <a:t>If we didn’t have silt</a:t>
            </a:r>
          </a:p>
          <a:p>
            <a:r>
              <a:rPr lang="en-US" dirty="0" smtClean="0"/>
              <a:t>All of the plants would wilt!</a:t>
            </a:r>
            <a:endParaRPr lang="en-US" dirty="0"/>
          </a:p>
        </p:txBody>
      </p:sp>
      <p:pic>
        <p:nvPicPr>
          <p:cNvPr id="3076" name="Picture 4"/>
          <p:cNvPicPr>
            <a:picLocks noChangeAspect="1" noChangeArrowheads="1"/>
          </p:cNvPicPr>
          <p:nvPr/>
        </p:nvPicPr>
        <p:blipFill>
          <a:blip r:embed="rId9" cstate="print"/>
          <a:srcRect/>
          <a:stretch>
            <a:fillRect/>
          </a:stretch>
        </p:blipFill>
        <p:spPr bwMode="auto">
          <a:xfrm>
            <a:off x="7620000" y="3581400"/>
            <a:ext cx="1104900" cy="1685925"/>
          </a:xfrm>
          <a:prstGeom prst="rect">
            <a:avLst/>
          </a:prstGeom>
          <a:noFill/>
          <a:ln w="9525">
            <a:noFill/>
            <a:miter lim="800000"/>
            <a:headEnd/>
            <a:tailEnd/>
          </a:ln>
        </p:spPr>
      </p:pic>
      <p:pic>
        <p:nvPicPr>
          <p:cNvPr id="3083" name="Picture 11"/>
          <p:cNvPicPr>
            <a:picLocks noChangeAspect="1" noChangeArrowheads="1"/>
          </p:cNvPicPr>
          <p:nvPr/>
        </p:nvPicPr>
        <p:blipFill>
          <a:blip r:embed="rId10" cstate="print"/>
          <a:srcRect/>
          <a:stretch>
            <a:fillRect/>
          </a:stretch>
        </p:blipFill>
        <p:spPr bwMode="auto">
          <a:xfrm rot="20254484">
            <a:off x="4334205" y="3572206"/>
            <a:ext cx="438150" cy="438150"/>
          </a:xfrm>
          <a:prstGeom prst="rect">
            <a:avLst/>
          </a:prstGeom>
          <a:noFill/>
          <a:ln w="9525">
            <a:noFill/>
            <a:miter lim="800000"/>
            <a:headEnd/>
            <a:tailEnd/>
          </a:ln>
        </p:spPr>
      </p:pic>
      <p:pic>
        <p:nvPicPr>
          <p:cNvPr id="3084" name="Picture 12"/>
          <p:cNvPicPr>
            <a:picLocks noChangeAspect="1" noChangeArrowheads="1"/>
          </p:cNvPicPr>
          <p:nvPr/>
        </p:nvPicPr>
        <p:blipFill>
          <a:blip r:embed="rId11" cstate="print"/>
          <a:srcRect/>
          <a:stretch>
            <a:fillRect/>
          </a:stretch>
        </p:blipFill>
        <p:spPr bwMode="auto">
          <a:xfrm rot="1193312">
            <a:off x="6440882" y="3240482"/>
            <a:ext cx="285750" cy="28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3083"/>
                                        </p:tgtEl>
                                        <p:attrNameLst>
                                          <p:attrName>style.visibility</p:attrName>
                                        </p:attrNameLst>
                                      </p:cBhvr>
                                      <p:to>
                                        <p:strVal val="visible"/>
                                      </p:to>
                                    </p:set>
                                    <p:animEffect transition="in" filter="diamond(in)">
                                      <p:cBhvr>
                                        <p:cTn id="11" dur="2000"/>
                                        <p:tgtEl>
                                          <p:spTgt spid="3083"/>
                                        </p:tgtEl>
                                      </p:cBhvr>
                                    </p:animEffect>
                                  </p:childTnLst>
                                </p:cTn>
                              </p:par>
                              <p:par>
                                <p:cTn id="12" presetID="8" presetClass="entr" presetSubtype="16" fill="hold" nodeType="withEffect">
                                  <p:stCondLst>
                                    <p:cond delay="0"/>
                                  </p:stCondLst>
                                  <p:childTnLst>
                                    <p:set>
                                      <p:cBhvr>
                                        <p:cTn id="13" dur="1" fill="hold">
                                          <p:stCondLst>
                                            <p:cond delay="0"/>
                                          </p:stCondLst>
                                        </p:cTn>
                                        <p:tgtEl>
                                          <p:spTgt spid="3084"/>
                                        </p:tgtEl>
                                        <p:attrNameLst>
                                          <p:attrName>style.visibility</p:attrName>
                                        </p:attrNameLst>
                                      </p:cBhvr>
                                      <p:to>
                                        <p:strVal val="visible"/>
                                      </p:to>
                                    </p:set>
                                    <p:animEffect transition="in" filter="diamond(in)">
                                      <p:cBhvr>
                                        <p:cTn id="14" dur="2000"/>
                                        <p:tgtEl>
                                          <p:spTgt spid="3084"/>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dissolve">
                                      <p:cBhvr>
                                        <p:cTn id="18"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hlinkClick r:id="rId2" action="ppaction://hlinksldjump">
              <a:snd r:embed="rId3" name="click.wav"/>
            </a:hlinkClick>
          </p:cNvPr>
          <p:cNvPicPr>
            <a:picLocks noChangeAspect="1" noChangeArrowheads="1"/>
          </p:cNvPicPr>
          <p:nvPr/>
        </p:nvPicPr>
        <p:blipFill>
          <a:blip r:embed="rId4" cstate="print"/>
          <a:srcRect/>
          <a:stretch>
            <a:fillRect/>
          </a:stretch>
        </p:blipFill>
        <p:spPr bwMode="auto">
          <a:xfrm>
            <a:off x="228600" y="5791200"/>
            <a:ext cx="1219200" cy="8369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3">
            <a:hlinkClick r:id="" action="ppaction://hlinkshowjump?jump=lastslideviewed">
              <a:snd r:embed="rId3" name="click.wav"/>
            </a:hlinkClick>
          </p:cNvPr>
          <p:cNvPicPr>
            <a:picLocks noChangeAspect="1" noChangeArrowheads="1"/>
          </p:cNvPicPr>
          <p:nvPr/>
        </p:nvPicPr>
        <p:blipFill>
          <a:blip r:embed="rId5" cstate="print"/>
          <a:srcRect/>
          <a:stretch>
            <a:fillRect/>
          </a:stretch>
        </p:blipFill>
        <p:spPr bwMode="auto">
          <a:xfrm>
            <a:off x="457200" y="228600"/>
            <a:ext cx="809625" cy="809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2743200" y="304800"/>
            <a:ext cx="3631700" cy="769441"/>
          </a:xfrm>
          <a:prstGeom prst="rect">
            <a:avLst/>
          </a:prstGeom>
        </p:spPr>
        <p:txBody>
          <a:bodyPr wrap="none">
            <a:spAutoFit/>
          </a:bodyPr>
          <a:lstStyle/>
          <a:p>
            <a:pPr algn="ctr"/>
            <a:r>
              <a:rPr lang="en-US" sz="4400" b="1" cap="all" dirty="0" smtClean="0">
                <a:ln w="0"/>
                <a:solidFill>
                  <a:schemeClr val="accent3">
                    <a:lumMod val="75000"/>
                  </a:schemeClr>
                </a:solidFill>
                <a:effectLst>
                  <a:reflection blurRad="12700" stA="50000" endPos="50000" dist="5000" dir="5400000" sy="-100000" rotWithShape="0"/>
                </a:effectLst>
                <a:latin typeface="Adobe Garamond Pro" pitchFamily="18" charset="0"/>
              </a:rPr>
              <a:t>Irrigation</a:t>
            </a:r>
            <a:endParaRPr lang="en-US" sz="4400" b="1" cap="all" dirty="0">
              <a:ln w="0"/>
              <a:solidFill>
                <a:schemeClr val="accent3">
                  <a:lumMod val="75000"/>
                </a:schemeClr>
              </a:solidFill>
              <a:effectLst>
                <a:reflection blurRad="12700" stA="50000" endPos="50000" dist="5000" dir="5400000" sy="-100000" rotWithShape="0"/>
              </a:effectLst>
              <a:latin typeface="Adobe Garamond Pro" pitchFamily="18" charset="0"/>
            </a:endParaRPr>
          </a:p>
        </p:txBody>
      </p:sp>
      <p:sp>
        <p:nvSpPr>
          <p:cNvPr id="5" name="TextBox 4"/>
          <p:cNvSpPr txBox="1"/>
          <p:nvPr/>
        </p:nvSpPr>
        <p:spPr>
          <a:xfrm>
            <a:off x="457200" y="1371600"/>
            <a:ext cx="5649047" cy="461665"/>
          </a:xfrm>
          <a:prstGeom prst="rect">
            <a:avLst/>
          </a:prstGeom>
          <a:noFill/>
        </p:spPr>
        <p:txBody>
          <a:bodyPr wrap="none" rtlCol="0">
            <a:spAutoFit/>
          </a:bodyPr>
          <a:lstStyle/>
          <a:p>
            <a:r>
              <a:rPr lang="en-US" sz="2400" dirty="0" smtClean="0"/>
              <a:t>A way of supplying water to an area of land.</a:t>
            </a:r>
            <a:endParaRPr lang="en-US" sz="2400" dirty="0"/>
          </a:p>
        </p:txBody>
      </p:sp>
      <p:pic>
        <p:nvPicPr>
          <p:cNvPr id="4098" name="Picture 2"/>
          <p:cNvPicPr>
            <a:picLocks noChangeAspect="1" noChangeArrowheads="1"/>
          </p:cNvPicPr>
          <p:nvPr/>
        </p:nvPicPr>
        <p:blipFill>
          <a:blip r:embed="rId6" cstate="print"/>
          <a:srcRect/>
          <a:stretch>
            <a:fillRect/>
          </a:stretch>
        </p:blipFill>
        <p:spPr bwMode="auto">
          <a:xfrm>
            <a:off x="6629400" y="1524000"/>
            <a:ext cx="2133600" cy="1598367"/>
          </a:xfrm>
          <a:prstGeom prst="rect">
            <a:avLst/>
          </a:prstGeom>
          <a:noFill/>
          <a:ln w="9525">
            <a:noFill/>
            <a:miter lim="800000"/>
            <a:headEnd/>
            <a:tailEnd/>
          </a:ln>
        </p:spPr>
      </p:pic>
      <p:pic>
        <p:nvPicPr>
          <p:cNvPr id="4099" name="Picture 3"/>
          <p:cNvPicPr>
            <a:picLocks noChangeAspect="1" noChangeArrowheads="1"/>
          </p:cNvPicPr>
          <p:nvPr/>
        </p:nvPicPr>
        <p:blipFill>
          <a:blip r:embed="rId7" cstate="print"/>
          <a:srcRect/>
          <a:stretch>
            <a:fillRect/>
          </a:stretch>
        </p:blipFill>
        <p:spPr bwMode="auto">
          <a:xfrm>
            <a:off x="6629400" y="3429000"/>
            <a:ext cx="2108200" cy="1581150"/>
          </a:xfrm>
          <a:prstGeom prst="rect">
            <a:avLst/>
          </a:prstGeom>
          <a:noFill/>
          <a:ln w="9525">
            <a:noFill/>
            <a:miter lim="800000"/>
            <a:headEnd/>
            <a:tailEnd/>
          </a:ln>
        </p:spPr>
      </p:pic>
      <p:pic>
        <p:nvPicPr>
          <p:cNvPr id="4100" name="Picture 4"/>
          <p:cNvPicPr>
            <a:picLocks noChangeAspect="1" noChangeArrowheads="1"/>
          </p:cNvPicPr>
          <p:nvPr/>
        </p:nvPicPr>
        <p:blipFill>
          <a:blip r:embed="rId8" cstate="print"/>
          <a:srcRect/>
          <a:stretch>
            <a:fillRect/>
          </a:stretch>
        </p:blipFill>
        <p:spPr bwMode="auto">
          <a:xfrm>
            <a:off x="1981200" y="5105400"/>
            <a:ext cx="1419225" cy="1428750"/>
          </a:xfrm>
          <a:prstGeom prst="rect">
            <a:avLst/>
          </a:prstGeom>
          <a:noFill/>
          <a:ln w="9525">
            <a:noFill/>
            <a:miter lim="800000"/>
            <a:headEnd/>
            <a:tailEnd/>
          </a:ln>
        </p:spPr>
      </p:pic>
      <p:sp>
        <p:nvSpPr>
          <p:cNvPr id="9" name="TextBox 8"/>
          <p:cNvSpPr txBox="1"/>
          <p:nvPr/>
        </p:nvSpPr>
        <p:spPr>
          <a:xfrm>
            <a:off x="3733800" y="5410200"/>
            <a:ext cx="5048883" cy="646331"/>
          </a:xfrm>
          <a:prstGeom prst="rect">
            <a:avLst/>
          </a:prstGeom>
          <a:noFill/>
        </p:spPr>
        <p:txBody>
          <a:bodyPr wrap="none" rtlCol="0">
            <a:spAutoFit/>
          </a:bodyPr>
          <a:lstStyle/>
          <a:p>
            <a:r>
              <a:rPr lang="en-US" dirty="0" smtClean="0"/>
              <a:t>“All of this flooding is </a:t>
            </a:r>
            <a:r>
              <a:rPr lang="en-US" dirty="0" err="1" smtClean="0">
                <a:solidFill>
                  <a:srgbClr val="FF0000"/>
                </a:solidFill>
              </a:rPr>
              <a:t>IRRI</a:t>
            </a:r>
            <a:r>
              <a:rPr lang="en-US" dirty="0" err="1" smtClean="0"/>
              <a:t>tating</a:t>
            </a:r>
            <a:r>
              <a:rPr lang="en-US" dirty="0" smtClean="0"/>
              <a:t>!  I am going to build</a:t>
            </a:r>
          </a:p>
          <a:p>
            <a:r>
              <a:rPr lang="en-US" dirty="0" smtClean="0"/>
              <a:t>an </a:t>
            </a:r>
            <a:r>
              <a:rPr lang="en-US" dirty="0" err="1" smtClean="0">
                <a:solidFill>
                  <a:srgbClr val="FF0000"/>
                </a:solidFill>
              </a:rPr>
              <a:t>IRRI</a:t>
            </a:r>
            <a:r>
              <a:rPr lang="en-US" dirty="0" err="1" smtClean="0"/>
              <a:t>gation</a:t>
            </a:r>
            <a:r>
              <a:rPr lang="en-US" dirty="0" smtClean="0"/>
              <a:t> system to stop the flooding!”</a:t>
            </a:r>
            <a:endParaRPr lang="en-US" dirty="0"/>
          </a:p>
        </p:txBody>
      </p:sp>
      <p:sp>
        <p:nvSpPr>
          <p:cNvPr id="10" name="TextBox 9"/>
          <p:cNvSpPr txBox="1"/>
          <p:nvPr/>
        </p:nvSpPr>
        <p:spPr>
          <a:xfrm>
            <a:off x="304800" y="2133600"/>
            <a:ext cx="6336799" cy="2031325"/>
          </a:xfrm>
          <a:prstGeom prst="rect">
            <a:avLst/>
          </a:prstGeom>
          <a:noFill/>
        </p:spPr>
        <p:txBody>
          <a:bodyPr wrap="none" rtlCol="0">
            <a:spAutoFit/>
          </a:bodyPr>
          <a:lstStyle/>
          <a:p>
            <a:pPr>
              <a:buFont typeface="Arial" pitchFamily="34" charset="0"/>
              <a:buChar char="•"/>
            </a:pPr>
            <a:r>
              <a:rPr lang="en-US" dirty="0" smtClean="0">
                <a:solidFill>
                  <a:schemeClr val="accent4">
                    <a:lumMod val="75000"/>
                  </a:schemeClr>
                </a:solidFill>
              </a:rPr>
              <a:t> Settlements in Mesopotamia were located near rivers.</a:t>
            </a:r>
          </a:p>
          <a:p>
            <a:pPr>
              <a:buFont typeface="Arial" pitchFamily="34" charset="0"/>
              <a:buChar char="•"/>
            </a:pPr>
            <a:r>
              <a:rPr lang="en-US" dirty="0" smtClean="0">
                <a:solidFill>
                  <a:schemeClr val="accent4">
                    <a:lumMod val="75000"/>
                  </a:schemeClr>
                </a:solidFill>
              </a:rPr>
              <a:t> At first the water was not controlled, so flooding was a problem.</a:t>
            </a:r>
          </a:p>
          <a:p>
            <a:pPr>
              <a:buFont typeface="Arial" pitchFamily="34" charset="0"/>
              <a:buChar char="•"/>
            </a:pPr>
            <a:endParaRPr lang="en-US" dirty="0" smtClean="0">
              <a:solidFill>
                <a:schemeClr val="accent4">
                  <a:lumMod val="75000"/>
                </a:schemeClr>
              </a:solidFill>
            </a:endParaRPr>
          </a:p>
          <a:p>
            <a:pPr>
              <a:buFont typeface="Arial" pitchFamily="34" charset="0"/>
              <a:buChar char="•"/>
            </a:pPr>
            <a:r>
              <a:rPr lang="en-US" dirty="0" smtClean="0">
                <a:solidFill>
                  <a:schemeClr val="accent4">
                    <a:lumMod val="75000"/>
                  </a:schemeClr>
                </a:solidFill>
              </a:rPr>
              <a:t> People built canals to protect houses from flooding and to move</a:t>
            </a:r>
          </a:p>
          <a:p>
            <a:r>
              <a:rPr lang="en-US" dirty="0" smtClean="0">
                <a:solidFill>
                  <a:schemeClr val="accent4">
                    <a:lumMod val="75000"/>
                  </a:schemeClr>
                </a:solidFill>
              </a:rPr>
              <a:t>water to their fields. </a:t>
            </a:r>
            <a:endParaRPr lang="en-US" dirty="0" smtClean="0">
              <a:solidFill>
                <a:schemeClr val="accent4">
                  <a:lumMod val="75000"/>
                </a:schemeClr>
              </a:solidFill>
              <a:sym typeface="Wingdings" pitchFamily="2" charset="2"/>
            </a:endParaRPr>
          </a:p>
          <a:p>
            <a:endParaRPr lang="en-US" dirty="0" smtClean="0">
              <a:solidFill>
                <a:schemeClr val="accent4">
                  <a:lumMod val="75000"/>
                </a:schemeClr>
              </a:solidFill>
              <a:sym typeface="Wingdings" pitchFamily="2" charset="2"/>
            </a:endParaRPr>
          </a:p>
          <a:p>
            <a:pPr>
              <a:buFont typeface="Arial" pitchFamily="34" charset="0"/>
              <a:buChar char="•"/>
            </a:pPr>
            <a:r>
              <a:rPr lang="en-US" dirty="0" smtClean="0">
                <a:solidFill>
                  <a:schemeClr val="accent4">
                    <a:lumMod val="75000"/>
                  </a:schemeClr>
                </a:solidFill>
                <a:sym typeface="Wingdings" pitchFamily="2" charset="2"/>
              </a:rPr>
              <a:t> With irrigation systems people were able to grow more food!</a:t>
            </a:r>
            <a:endParaRPr lang="en-US" dirty="0">
              <a:solidFill>
                <a:schemeClr val="accent4">
                  <a:lumMod val="75000"/>
                </a:schemeClr>
              </a:solidFill>
            </a:endParaRPr>
          </a:p>
        </p:txBody>
      </p:sp>
      <p:pic>
        <p:nvPicPr>
          <p:cNvPr id="11" name="Picture 3">
            <a:hlinkClick r:id="rId9" action="ppaction://hlinksldjump"/>
          </p:cNvPr>
          <p:cNvPicPr>
            <a:picLocks noChangeAspect="1" noChangeArrowheads="1"/>
          </p:cNvPicPr>
          <p:nvPr/>
        </p:nvPicPr>
        <p:blipFill>
          <a:blip r:embed="rId10" cstate="print"/>
          <a:srcRect/>
          <a:stretch>
            <a:fillRect/>
          </a:stretch>
        </p:blipFill>
        <p:spPr bwMode="auto">
          <a:xfrm>
            <a:off x="7924800" y="152400"/>
            <a:ext cx="1070970" cy="1076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diamond(in)">
                                      <p:cBhvr>
                                        <p:cTn id="13" dur="2000"/>
                                        <p:tgtEl>
                                          <p:spTgt spid="410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1461</Words>
  <Application>Microsoft Office PowerPoint</Application>
  <PresentationFormat>On-screen Show (4:3)</PresentationFormat>
  <Paragraphs>224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rfm2</dc:creator>
  <cp:lastModifiedBy>mlangston2</cp:lastModifiedBy>
  <cp:revision>45</cp:revision>
  <dcterms:created xsi:type="dcterms:W3CDTF">2009-11-09T00:17:24Z</dcterms:created>
  <dcterms:modified xsi:type="dcterms:W3CDTF">2014-09-19T19:06:19Z</dcterms:modified>
</cp:coreProperties>
</file>